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6" r:id="rId4"/>
    <p:sldId id="258" r:id="rId5"/>
    <p:sldId id="287" r:id="rId6"/>
    <p:sldId id="288" r:id="rId7"/>
    <p:sldId id="293" r:id="rId8"/>
    <p:sldId id="294" r:id="rId9"/>
    <p:sldId id="296" r:id="rId10"/>
    <p:sldId id="29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84" d="100"/>
          <a:sy n="84" d="100"/>
        </p:scale>
        <p:origin x="96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ipkro.ru/departments/centr-attestacii-ocenki-32/attestaciya-pedagogicheskih-rabotnikov-242/grafiki-attestacii-22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ko.tomsk.ru/cpnew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4293096"/>
            <a:ext cx="5328592" cy="15841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nstantia" pitchFamily="18" charset="0"/>
              </a:rPr>
              <a:t>Процедурные мероприятия при проведении аттестации педагогических работников</a:t>
            </a:r>
            <a:br>
              <a:rPr lang="ru-RU" sz="2800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onstantia" pitchFamily="18" charset="0"/>
              </a:rPr>
              <a:t>2024</a:t>
            </a:r>
            <a:endParaRPr lang="ru-RU" sz="28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521023"/>
            <a:ext cx="3024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Центр оценки профессионального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мастерства и квалификации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педагогов </a:t>
            </a: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Times New Roman"/>
              </a:rPr>
              <a:t>В период проведения аттестации </a:t>
            </a:r>
            <a:r>
              <a:rPr lang="ru-RU" sz="2800" b="1" i="1" dirty="0">
                <a:solidFill>
                  <a:prstClr val="black"/>
                </a:solidFill>
                <a:latin typeface="Times New Roman"/>
                <a:ea typeface="Times New Roman"/>
              </a:rPr>
              <a:t>(</a:t>
            </a:r>
            <a:r>
              <a:rPr lang="ru-RU" sz="28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во второй </a:t>
            </a:r>
            <a:r>
              <a:rPr lang="ru-RU" sz="2800" b="1" i="1" dirty="0">
                <a:solidFill>
                  <a:prstClr val="black"/>
                </a:solidFill>
                <a:latin typeface="Times New Roman"/>
                <a:ea typeface="Times New Roman"/>
              </a:rPr>
              <a:t>календарный месяц):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68207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2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10) </a:t>
            </a:r>
            <a:r>
              <a:rPr lang="ru-RU" sz="2600" i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</a:t>
            </a:r>
            <a:r>
              <a:rPr lang="ru-RU" sz="2600" i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заочной </a:t>
            </a:r>
            <a:r>
              <a:rPr lang="ru-RU" sz="2600" i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форме аттестации и очной форме аттестации (для специалистов отдаленных </a:t>
            </a:r>
            <a:r>
              <a:rPr lang="ru-RU" sz="2600" i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муниципалитетов</a:t>
            </a:r>
            <a:r>
              <a:rPr lang="ru-RU" sz="26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сканированное </a:t>
            </a: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изображение итогового заключения, подписанного аттестуемым педагогическим работником и двумя специалистами, размещается в электронной системе «Аттестация».</a:t>
            </a:r>
          </a:p>
          <a:p>
            <a:pPr algn="just">
              <a:spcAft>
                <a:spcPts val="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Замена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специалистов </a:t>
            </a: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после утверждения графика проведения аттестации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без согласования </a:t>
            </a: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Центром аттестации педагогических работников ТОИПКРО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допускается</a:t>
            </a: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988840"/>
            <a:ext cx="698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Для осуществления </a:t>
            </a:r>
            <a:r>
              <a:rPr lang="ru-RU" sz="2800" b="1" i="1" dirty="0">
                <a:latin typeface="Times New Roman"/>
                <a:ea typeface="Times New Roman"/>
              </a:rPr>
              <a:t>качественного </a:t>
            </a:r>
            <a:r>
              <a:rPr lang="ru-RU" sz="2800" dirty="0">
                <a:latin typeface="Times New Roman"/>
                <a:ea typeface="Calibri"/>
              </a:rPr>
              <a:t>всестороннего анализа </a:t>
            </a:r>
            <a:r>
              <a:rPr lang="ru-RU" sz="2800" dirty="0">
                <a:latin typeface="Times New Roman"/>
                <a:ea typeface="Times New Roman"/>
              </a:rPr>
              <a:t>профессиональной деятельности аттестуемого педагогического работника специалистам </a:t>
            </a:r>
            <a:r>
              <a:rPr lang="ru-RU" sz="2800" dirty="0" smtClean="0">
                <a:latin typeface="Times New Roman"/>
                <a:ea typeface="Times New Roman"/>
              </a:rPr>
              <a:t>аттестационной комиссии Департамента общего образования Томской области рекомендуется </a:t>
            </a:r>
            <a:r>
              <a:rPr lang="ru-RU" sz="2800" dirty="0">
                <a:latin typeface="Times New Roman"/>
                <a:ea typeface="Times New Roman"/>
              </a:rPr>
              <a:t>организовать и провести</a:t>
            </a:r>
            <a:r>
              <a:rPr lang="ru-RU" sz="2800" i="1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следующие </a:t>
            </a:r>
            <a:r>
              <a:rPr lang="ru-RU" sz="2800" b="1" i="1" dirty="0">
                <a:latin typeface="Times New Roman"/>
                <a:ea typeface="Times New Roman"/>
              </a:rPr>
              <a:t>процедурные </a:t>
            </a:r>
            <a:r>
              <a:rPr lang="ru-RU" sz="2800" b="1" i="1" dirty="0" smtClean="0">
                <a:latin typeface="Times New Roman"/>
                <a:ea typeface="Times New Roman"/>
              </a:rPr>
              <a:t>мероприятия</a:t>
            </a:r>
            <a:r>
              <a:rPr lang="ru-RU" sz="2800" b="1" dirty="0">
                <a:latin typeface="Times New Roman"/>
                <a:ea typeface="Times New Roman"/>
              </a:rPr>
              <a:t>:</a:t>
            </a:r>
            <a:endParaRPr lang="ru-RU" sz="2800" b="1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35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Не менее чем за 14 дней </a:t>
            </a:r>
            <a:r>
              <a:rPr lang="ru-RU" sz="3200" b="1" i="1" dirty="0"/>
              <a:t>до начала срока проведения </a:t>
            </a:r>
            <a:r>
              <a:rPr lang="ru-RU" sz="3200" b="1" i="1" dirty="0" smtClean="0"/>
              <a:t>аттестации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772816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600" dirty="0">
                <a:latin typeface="Times New Roman"/>
                <a:ea typeface="Times New Roman"/>
              </a:rPr>
              <a:t>изучить индивидуальный график проведения аттестации на сайте ТОИПКРО по ссылке </a:t>
            </a:r>
            <a:r>
              <a:rPr lang="en-US" sz="2600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https://toipkro.ru/departments/centr-attestacii-ocenki-32/attestaciya-pedagogicheskih-rabotnikov-242/grafiki-attestacii-227</a:t>
            </a:r>
            <a:r>
              <a:rPr lang="en-US" sz="2600" u="sng" dirty="0" smtClean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/</a:t>
            </a:r>
            <a:r>
              <a:rPr lang="en-US" sz="2600" u="sng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latin typeface="Times New Roman"/>
                <a:ea typeface="Times New Roman"/>
              </a:rPr>
              <a:t>и </a:t>
            </a:r>
            <a:r>
              <a:rPr lang="ru-RU" sz="2600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 личном кабинете </a:t>
            </a:r>
            <a:r>
              <a:rPr lang="ru-RU" sz="2600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специалиста</a:t>
            </a:r>
            <a:r>
              <a:rPr lang="en-US" sz="2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 </a:t>
            </a:r>
            <a:r>
              <a:rPr lang="ru-RU" sz="2600" dirty="0" smtClean="0">
                <a:latin typeface="Times New Roman"/>
                <a:ea typeface="Times New Roman"/>
              </a:rPr>
              <a:t>электронной системе </a:t>
            </a:r>
            <a:r>
              <a:rPr lang="ru-RU" sz="2600" dirty="0">
                <a:latin typeface="Times New Roman"/>
                <a:ea typeface="Times New Roman"/>
              </a:rPr>
              <a:t>«Аттестация» </a:t>
            </a:r>
            <a:r>
              <a:rPr lang="ru-RU" sz="2600" dirty="0" smtClean="0">
                <a:latin typeface="Times New Roman"/>
                <a:ea typeface="Times New Roman"/>
              </a:rPr>
              <a:t>после </a:t>
            </a:r>
            <a:r>
              <a:rPr lang="ru-RU" sz="2600" dirty="0">
                <a:latin typeface="Times New Roman"/>
                <a:ea typeface="Times New Roman"/>
              </a:rPr>
              <a:t>пятнадцатого числа каждого месяца; </a:t>
            </a:r>
            <a:endParaRPr lang="ru-RU" sz="2600" dirty="0">
              <a:latin typeface="Arial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2600" b="1" i="1" dirty="0">
                <a:latin typeface="Times New Roman"/>
                <a:ea typeface="Times New Roman"/>
              </a:rPr>
              <a:t>при очной форме аттестации</a:t>
            </a:r>
            <a:r>
              <a:rPr lang="ru-RU" sz="2600" b="1" dirty="0">
                <a:latin typeface="Times New Roman"/>
                <a:ea typeface="Times New Roman"/>
              </a:rPr>
              <a:t> </a:t>
            </a:r>
            <a:r>
              <a:rPr lang="ru-RU" sz="2600" dirty="0">
                <a:latin typeface="Times New Roman"/>
                <a:ea typeface="Times New Roman"/>
              </a:rPr>
              <a:t>согласовать с педагогическим работником даты встречи и посещения его практической деятельности</a:t>
            </a:r>
            <a:r>
              <a:rPr lang="ru-RU" sz="2600" i="1" dirty="0">
                <a:latin typeface="Times New Roman"/>
                <a:ea typeface="Times New Roman"/>
              </a:rPr>
              <a:t>;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29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i="1" dirty="0" smtClean="0">
                <a:latin typeface="Times New Roman"/>
                <a:ea typeface="Times New Roman"/>
              </a:rPr>
              <a:t>3) </a:t>
            </a:r>
            <a:r>
              <a:rPr lang="ru-RU" sz="2400" b="1" i="1" dirty="0" smtClean="0">
                <a:latin typeface="Times New Roman"/>
                <a:ea typeface="Times New Roman"/>
              </a:rPr>
              <a:t>при заочной </a:t>
            </a:r>
            <a:r>
              <a:rPr lang="ru-RU" sz="2400" b="1" i="1" dirty="0">
                <a:latin typeface="Times New Roman"/>
                <a:ea typeface="Times New Roman"/>
              </a:rPr>
              <a:t>форме аттестации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ответственный в образовательной организации за аттестацию педагогических </a:t>
            </a:r>
            <a:r>
              <a:rPr lang="ru-RU" sz="2400" dirty="0" smtClean="0">
                <a:latin typeface="Times New Roman"/>
                <a:ea typeface="Times New Roman"/>
              </a:rPr>
              <a:t>работников предоставляет </a:t>
            </a:r>
            <a:r>
              <a:rPr lang="ru-RU" sz="2400" dirty="0">
                <a:latin typeface="Times New Roman"/>
                <a:ea typeface="Times New Roman"/>
              </a:rPr>
              <a:t>результаты профессиональной деятельности аттестуемого педагогического </a:t>
            </a:r>
            <a:r>
              <a:rPr lang="ru-RU" sz="2400" dirty="0" smtClean="0">
                <a:latin typeface="Times New Roman"/>
                <a:ea typeface="Times New Roman"/>
              </a:rPr>
              <a:t>работника </a:t>
            </a:r>
            <a:r>
              <a:rPr lang="ru-RU" sz="2400" dirty="0">
                <a:latin typeface="Times New Roman"/>
                <a:ea typeface="Times New Roman"/>
              </a:rPr>
              <a:t>или сам аттестуемый педагогический работник предоставляет результаты собственной профессиональной деятельности, </a:t>
            </a:r>
            <a:r>
              <a:rPr lang="ru-RU" sz="2400" dirty="0" smtClean="0">
                <a:latin typeface="Times New Roman"/>
                <a:ea typeface="Times New Roman"/>
              </a:rPr>
              <a:t>только </a:t>
            </a:r>
            <a:r>
              <a:rPr lang="ru-RU" sz="2400" dirty="0">
                <a:latin typeface="Times New Roman"/>
                <a:ea typeface="Times New Roman"/>
              </a:rPr>
              <a:t>в электронном виде на электронный сервис Центра аттестации ТОИПКО по ссылке </a:t>
            </a:r>
            <a:r>
              <a:rPr lang="en-US" sz="2400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http://coko.tomsk.ru/cpnew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/</a:t>
            </a:r>
            <a:r>
              <a:rPr lang="ru-RU" sz="24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а </a:t>
            </a:r>
            <a:r>
              <a:rPr lang="ru-RU" sz="2400" dirty="0" smtClean="0">
                <a:latin typeface="Times New Roman"/>
                <a:ea typeface="Times New Roman"/>
              </a:rPr>
              <a:t>также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запись двух уроков (занятий, мероприятий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) по ссылкам, указанным в личном кабинете. </a:t>
            </a:r>
            <a:r>
              <a:rPr lang="ru-RU" sz="2400" dirty="0" smtClean="0">
                <a:latin typeface="Times New Roman"/>
                <a:ea typeface="Times New Roman"/>
              </a:rPr>
              <a:t>Материалы </a:t>
            </a:r>
            <a:r>
              <a:rPr lang="ru-RU" sz="2400" dirty="0">
                <a:latin typeface="Times New Roman"/>
                <a:ea typeface="Times New Roman"/>
              </a:rPr>
              <a:t>должны быть размещены на электронном сервисе не позднее даты начала аттестации педагога, указанной в графике </a:t>
            </a:r>
            <a:r>
              <a:rPr lang="ru-RU" sz="2400" dirty="0" smtClean="0">
                <a:latin typeface="Times New Roman"/>
                <a:ea typeface="Times New Roman"/>
              </a:rPr>
              <a:t>аттестации;</a:t>
            </a:r>
            <a:endParaRPr lang="ru-RU" sz="24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14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2716" y="1700808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4) сообщить </a:t>
            </a:r>
            <a:r>
              <a:rPr lang="ru-RU" sz="2600" dirty="0">
                <a:latin typeface="Times New Roman"/>
                <a:ea typeface="Times New Roman"/>
              </a:rPr>
              <a:t>руководителю образовательной организации, в которой работает педагогический работник, или ответственному за аттестацию педагогических работников, о дате проведения процедурных мероприятий (</a:t>
            </a:r>
            <a:r>
              <a:rPr lang="ru-RU" sz="2600" i="1" dirty="0">
                <a:latin typeface="Times New Roman"/>
                <a:ea typeface="Times New Roman"/>
              </a:rPr>
              <a:t>при очной форме аттестации)</a:t>
            </a:r>
            <a:r>
              <a:rPr lang="ru-RU" sz="2600" dirty="0">
                <a:latin typeface="Times New Roman"/>
                <a:ea typeface="Times New Roman"/>
              </a:rPr>
              <a:t>, а также запросить необходимые для аттестации педагогического работника материалы о результатах его профессиональной деятельности, </a:t>
            </a:r>
            <a:r>
              <a:rPr lang="ru-RU" sz="2600" dirty="0" smtClean="0">
                <a:latin typeface="Times New Roman"/>
                <a:ea typeface="Times New Roman"/>
              </a:rPr>
              <a:t>ели педагог их не предоставляет (</a:t>
            </a:r>
            <a:r>
              <a:rPr lang="ru-RU" sz="2600" i="1" dirty="0" smtClean="0">
                <a:latin typeface="Times New Roman"/>
                <a:ea typeface="Times New Roman"/>
              </a:rPr>
              <a:t>при </a:t>
            </a:r>
            <a:r>
              <a:rPr lang="ru-RU" sz="2600" i="1" dirty="0">
                <a:latin typeface="Times New Roman"/>
                <a:ea typeface="Times New Roman"/>
              </a:rPr>
              <a:t>очной и </a:t>
            </a:r>
            <a:r>
              <a:rPr lang="ru-RU" sz="2600" i="1" dirty="0" smtClean="0">
                <a:latin typeface="Times New Roman"/>
                <a:ea typeface="Times New Roman"/>
              </a:rPr>
              <a:t>заочной </a:t>
            </a:r>
            <a:r>
              <a:rPr lang="ru-RU" sz="2600" i="1" dirty="0">
                <a:latin typeface="Times New Roman"/>
                <a:ea typeface="Times New Roman"/>
              </a:rPr>
              <a:t>формах </a:t>
            </a:r>
            <a:r>
              <a:rPr lang="ru-RU" sz="2600" i="1" dirty="0" smtClean="0">
                <a:latin typeface="Times New Roman"/>
                <a:ea typeface="Times New Roman"/>
              </a:rPr>
              <a:t>аттестации);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85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Times New Roman"/>
              </a:rPr>
              <a:t>В период проведения аттестации </a:t>
            </a:r>
            <a:r>
              <a:rPr lang="ru-RU" sz="2800" b="1" i="1" dirty="0" smtClean="0">
                <a:latin typeface="Times New Roman"/>
                <a:ea typeface="Times New Roman"/>
              </a:rPr>
              <a:t>(в первый календарный месяц):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20840"/>
            <a:ext cx="76328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5</a:t>
            </a:r>
            <a:r>
              <a:rPr lang="ru-RU" sz="2600" dirty="0">
                <a:latin typeface="Times New Roman"/>
                <a:ea typeface="Times New Roman"/>
              </a:rPr>
              <a:t>) </a:t>
            </a:r>
            <a:r>
              <a:rPr lang="ru-RU" sz="2600" dirty="0" smtClean="0">
                <a:latin typeface="Times New Roman"/>
                <a:ea typeface="Times New Roman"/>
              </a:rPr>
              <a:t>изучить </a:t>
            </a:r>
            <a:r>
              <a:rPr lang="ru-RU" sz="2600" dirty="0">
                <a:latin typeface="Times New Roman"/>
                <a:ea typeface="Times New Roman"/>
              </a:rPr>
              <a:t>в электронной системе «Аттестация» </a:t>
            </a:r>
            <a:r>
              <a:rPr lang="ru-RU" sz="2600" i="1" dirty="0">
                <a:latin typeface="Times New Roman"/>
                <a:ea typeface="Times New Roman"/>
              </a:rPr>
              <a:t>(при </a:t>
            </a:r>
            <a:r>
              <a:rPr lang="ru-RU" sz="2600" i="1" dirty="0" smtClean="0">
                <a:latin typeface="Times New Roman"/>
                <a:ea typeface="Times New Roman"/>
              </a:rPr>
              <a:t>заочной </a:t>
            </a:r>
            <a:r>
              <a:rPr lang="ru-RU" sz="2600" i="1" dirty="0">
                <a:latin typeface="Times New Roman"/>
                <a:ea typeface="Times New Roman"/>
              </a:rPr>
              <a:t>форме аттестации) </a:t>
            </a:r>
            <a:r>
              <a:rPr lang="ru-RU" sz="2600" dirty="0">
                <a:latin typeface="Times New Roman"/>
                <a:ea typeface="Times New Roman"/>
              </a:rPr>
              <a:t>имеющуюся информацию о результатах профессиональной деятельности аттестуемого педагогического работника, в том числе по указанным в ней ссылкам; </a:t>
            </a:r>
          </a:p>
          <a:p>
            <a:pPr lvl="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6) на </a:t>
            </a:r>
            <a:r>
              <a:rPr lang="ru-RU" sz="2600" dirty="0">
                <a:latin typeface="Times New Roman"/>
                <a:ea typeface="Times New Roman"/>
              </a:rPr>
              <a:t>основе анализа изученных материалов аттестуемого установить соответствие результатов его профессиональной деятельности результатам  работы, предусмотренным пунктами </a:t>
            </a:r>
            <a:r>
              <a:rPr lang="ru-RU" sz="2600" dirty="0" smtClean="0">
                <a:latin typeface="Times New Roman"/>
                <a:ea typeface="Times New Roman"/>
              </a:rPr>
              <a:t>35 </a:t>
            </a:r>
            <a:r>
              <a:rPr lang="ru-RU" sz="2600" dirty="0">
                <a:latin typeface="Times New Roman"/>
                <a:ea typeface="Times New Roman"/>
              </a:rPr>
              <a:t>и </a:t>
            </a:r>
            <a:r>
              <a:rPr lang="ru-RU" sz="2600" dirty="0" smtClean="0">
                <a:latin typeface="Times New Roman"/>
                <a:ea typeface="Times New Roman"/>
              </a:rPr>
              <a:t>36 </a:t>
            </a:r>
            <a:r>
              <a:rPr lang="ru-RU" sz="2600" dirty="0">
                <a:latin typeface="Times New Roman"/>
                <a:ea typeface="Times New Roman"/>
              </a:rPr>
              <a:t>Порядка</a:t>
            </a:r>
            <a:r>
              <a:rPr lang="ru-RU" sz="2600" dirty="0" smtClean="0">
                <a:latin typeface="Times New Roman"/>
                <a:ea typeface="Times New Roman"/>
              </a:rPr>
              <a:t>;</a:t>
            </a:r>
            <a:endParaRPr lang="ru-RU" sz="2600" dirty="0"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77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Times New Roman"/>
              </a:rPr>
              <a:t>В период проведения аттестации </a:t>
            </a:r>
            <a:r>
              <a:rPr lang="ru-RU" sz="2800" b="1" i="1" dirty="0">
                <a:solidFill>
                  <a:prstClr val="black"/>
                </a:solidFill>
                <a:latin typeface="Times New Roman"/>
                <a:ea typeface="Times New Roman"/>
              </a:rPr>
              <a:t>(в первый календарный месяц):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8603"/>
            <a:ext cx="7488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    </a:t>
            </a:r>
            <a:endParaRPr lang="ru-RU" sz="2600" dirty="0">
              <a:latin typeface="Arial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68207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9489" y="1752828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7) подготовить </a:t>
            </a:r>
            <a:r>
              <a:rPr lang="ru-RU" sz="2800" dirty="0">
                <a:latin typeface="Times New Roman"/>
                <a:ea typeface="Times New Roman"/>
              </a:rPr>
              <a:t>итоговое заключение, ознакомить с ним аттестуемого педагогического работника (</a:t>
            </a:r>
            <a:r>
              <a:rPr lang="ru-RU" sz="2800" i="1" dirty="0">
                <a:latin typeface="Times New Roman"/>
                <a:ea typeface="Times New Roman"/>
              </a:rPr>
              <a:t>под </a:t>
            </a:r>
            <a:r>
              <a:rPr lang="ru-RU" sz="2800" i="1" dirty="0" smtClean="0">
                <a:latin typeface="Times New Roman"/>
                <a:ea typeface="Times New Roman"/>
              </a:rPr>
              <a:t>подпись</a:t>
            </a:r>
            <a:r>
              <a:rPr lang="ru-RU" sz="2800" dirty="0">
                <a:latin typeface="Times New Roman"/>
                <a:ea typeface="Times New Roman"/>
              </a:rPr>
              <a:t>);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8)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оригинал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итогового заключения</a:t>
            </a:r>
            <a:r>
              <a:rPr lang="ru-RU" sz="2800" dirty="0">
                <a:latin typeface="Times New Roman"/>
                <a:ea typeface="Times New Roman"/>
              </a:rPr>
              <a:t>, подписанного аттестуемым педагогическим работником и двумя специалистами,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передать на хранение в образовательную организацию </a:t>
            </a:r>
            <a:r>
              <a:rPr lang="ru-RU" sz="2800" dirty="0">
                <a:latin typeface="Times New Roman"/>
                <a:ea typeface="Times New Roman"/>
              </a:rPr>
              <a:t>(личное дело педагогического работника);</a:t>
            </a:r>
            <a:endParaRPr lang="ru-RU" sz="28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53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 smtClean="0">
                <a:latin typeface="Times New Roman"/>
                <a:ea typeface="Times New Roman"/>
              </a:rPr>
              <a:t>В период проведения аттестации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(во второй календарный месяц):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70318"/>
            <a:ext cx="799288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600" dirty="0">
                <a:latin typeface="Times New Roman"/>
                <a:ea typeface="Times New Roman"/>
              </a:rPr>
              <a:t>9) </a:t>
            </a:r>
            <a:r>
              <a:rPr lang="ru-RU" sz="2600" i="1" u="sng" dirty="0" smtClean="0">
                <a:latin typeface="Times New Roman"/>
                <a:ea typeface="Times New Roman"/>
              </a:rPr>
              <a:t>при </a:t>
            </a:r>
            <a:r>
              <a:rPr lang="ru-RU" sz="2600" i="1" u="sng" dirty="0">
                <a:latin typeface="Times New Roman"/>
                <a:ea typeface="Times New Roman"/>
              </a:rPr>
              <a:t>очной форме аттестации</a:t>
            </a:r>
            <a:r>
              <a:rPr lang="ru-RU" sz="2600" i="1" dirty="0">
                <a:latin typeface="Times New Roman"/>
                <a:ea typeface="Times New Roman"/>
              </a:rPr>
              <a:t> (для специалистов г. Томска, ЗАТО Северск) </a:t>
            </a:r>
            <a:r>
              <a:rPr lang="ru-RU" sz="2600" u="sng" dirty="0">
                <a:latin typeface="Times New Roman"/>
                <a:ea typeface="Times New Roman"/>
              </a:rPr>
              <a:t>второй экземпляр итогового заключения</a:t>
            </a:r>
            <a:r>
              <a:rPr lang="ru-RU" sz="2600" dirty="0">
                <a:latin typeface="Times New Roman"/>
                <a:ea typeface="Times New Roman"/>
              </a:rPr>
              <a:t> сдать руководителю предметной группы </a:t>
            </a:r>
            <a:r>
              <a:rPr lang="ru-RU" sz="2600" b="1" dirty="0">
                <a:solidFill>
                  <a:srgbClr val="C00000"/>
                </a:solidFill>
                <a:latin typeface="Times New Roman"/>
                <a:ea typeface="Times New Roman"/>
              </a:rPr>
              <a:t>до 10 числа </a:t>
            </a:r>
            <a:r>
              <a:rPr lang="ru-RU" sz="2600" dirty="0">
                <a:latin typeface="Times New Roman"/>
                <a:ea typeface="Times New Roman"/>
              </a:rPr>
              <a:t>второго месяца аттестационного периода; </a:t>
            </a:r>
          </a:p>
          <a:p>
            <a:pPr lvl="0" algn="just">
              <a:spcAft>
                <a:spcPts val="0"/>
              </a:spcAft>
            </a:pPr>
            <a:r>
              <a:rPr lang="ru-RU" sz="2600" dirty="0">
                <a:latin typeface="Times New Roman"/>
                <a:ea typeface="Times New Roman"/>
              </a:rPr>
              <a:t>- руководитель предметной группы (г. Томск, ЗАТО Северск) сдаёт второй экземпляр итогового заключения специалисту, ответственному за организацию и проведение аттестации по муниципальному образованию </a:t>
            </a:r>
            <a:r>
              <a:rPr lang="ru-RU" sz="2600" b="1" dirty="0">
                <a:solidFill>
                  <a:srgbClr val="C00000"/>
                </a:solidFill>
                <a:latin typeface="Times New Roman"/>
                <a:ea typeface="Times New Roman"/>
              </a:rPr>
              <a:t>до 12 числа </a:t>
            </a:r>
            <a:r>
              <a:rPr lang="ru-RU" sz="2600" dirty="0">
                <a:latin typeface="Times New Roman"/>
                <a:ea typeface="Times New Roman"/>
              </a:rPr>
              <a:t>второго месяца с начала срока аттестации;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68207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1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 smtClean="0">
                <a:latin typeface="Times New Roman"/>
                <a:ea typeface="Times New Roman"/>
              </a:rPr>
              <a:t>В период проведения аттестации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(во второй календарный месяц):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3837" y="1868207"/>
            <a:ext cx="799288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600" dirty="0">
                <a:latin typeface="Times New Roman"/>
                <a:ea typeface="Times New Roman"/>
              </a:rPr>
              <a:t>9) </a:t>
            </a:r>
            <a:r>
              <a:rPr lang="ru-RU" sz="2600" dirty="0" smtClean="0">
                <a:latin typeface="Times New Roman"/>
                <a:ea typeface="Times New Roman"/>
              </a:rPr>
              <a:t>- </a:t>
            </a:r>
            <a:r>
              <a:rPr lang="ru-RU" sz="2600" dirty="0">
                <a:latin typeface="Times New Roman"/>
                <a:ea typeface="Times New Roman"/>
              </a:rPr>
              <a:t>специалист, ответственный за организацию и проведение аттестации по муниципальному образованию г. Томска, г. Северска и других муниципалитетов </a:t>
            </a:r>
            <a:r>
              <a:rPr lang="ru-RU" sz="2600" dirty="0" smtClean="0">
                <a:latin typeface="Times New Roman"/>
                <a:ea typeface="Times New Roman"/>
              </a:rPr>
              <a:t>(по </a:t>
            </a:r>
            <a:r>
              <a:rPr lang="ru-RU" sz="2600" dirty="0">
                <a:latin typeface="Times New Roman"/>
                <a:ea typeface="Times New Roman"/>
              </a:rPr>
              <a:t>согласованию со специалистами Центра </a:t>
            </a:r>
            <a:r>
              <a:rPr lang="ru-RU" sz="2600" dirty="0" smtClean="0">
                <a:latin typeface="Times New Roman"/>
                <a:ea typeface="Times New Roman"/>
              </a:rPr>
              <a:t>аттестации), </a:t>
            </a:r>
            <a:r>
              <a:rPr lang="ru-RU" sz="2600" dirty="0">
                <a:latin typeface="Times New Roman"/>
                <a:ea typeface="Times New Roman"/>
              </a:rPr>
              <a:t>должен представить вторые экземпляры итоговых заключений в центр аттестации педагогических работников ТОИПКРО </a:t>
            </a:r>
            <a:r>
              <a:rPr lang="ru-RU" sz="2600" b="1" dirty="0">
                <a:solidFill>
                  <a:srgbClr val="C00000"/>
                </a:solidFill>
                <a:latin typeface="Times New Roman"/>
                <a:ea typeface="Times New Roman"/>
              </a:rPr>
              <a:t>до 15 числа второго месяца</a:t>
            </a:r>
            <a:r>
              <a:rPr lang="ru-RU" sz="2600" dirty="0">
                <a:latin typeface="Times New Roman"/>
                <a:ea typeface="Times New Roman"/>
              </a:rPr>
              <a:t> с начала срока аттестации;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68207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/>
                <a:ea typeface="Times New Roman"/>
              </a:rPr>
              <a:t>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20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597</Words>
  <Application>Microsoft Office PowerPoint</Application>
  <PresentationFormat>Экран (4:3)</PresentationFormat>
  <Paragraphs>47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Тема Office</vt:lpstr>
      <vt:lpstr>Процедурные мероприятия при проведении аттестации педагогических работников 2024</vt:lpstr>
      <vt:lpstr>Презентация PowerPoint</vt:lpstr>
      <vt:lpstr>Не менее чем за 14 дней до начала срока проведения аттестации </vt:lpstr>
      <vt:lpstr>Презентация PowerPoint</vt:lpstr>
      <vt:lpstr>Презентация PowerPoint</vt:lpstr>
      <vt:lpstr>В период проведения аттестации (в первый календарный месяц):</vt:lpstr>
      <vt:lpstr>В период проведения аттестации (в первый календарный месяц):</vt:lpstr>
      <vt:lpstr>В период проведения аттестации (во второй календарный месяц):</vt:lpstr>
      <vt:lpstr>В период проведения аттестации (во второй календарный месяц):</vt:lpstr>
      <vt:lpstr>В период проведения аттестации (во второй календарный месяц):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Пичугина Олеся</cp:lastModifiedBy>
  <cp:revision>79</cp:revision>
  <dcterms:created xsi:type="dcterms:W3CDTF">2015-08-07T17:34:38Z</dcterms:created>
  <dcterms:modified xsi:type="dcterms:W3CDTF">2024-09-11T06:19:06Z</dcterms:modified>
</cp:coreProperties>
</file>