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.xml" ContentType="application/inkml+xml"/>
  <Override PartName="/ppt/notesSlides/notesSlide22.xml" ContentType="application/vnd.openxmlformats-officedocument.presentationml.notesSlide+xml"/>
  <Override PartName="/ppt/ink/ink2.xml" ContentType="application/inkml+xml"/>
  <Override PartName="/ppt/notesSlides/notesSlide23.xml" ContentType="application/vnd.openxmlformats-officedocument.presentationml.notesSlide+xml"/>
  <Override PartName="/ppt/ink/ink3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6"/>
  </p:notesMasterIdLst>
  <p:sldIdLst>
    <p:sldId id="256" r:id="rId2"/>
    <p:sldId id="297" r:id="rId3"/>
    <p:sldId id="286" r:id="rId4"/>
    <p:sldId id="381" r:id="rId5"/>
    <p:sldId id="380" r:id="rId6"/>
    <p:sldId id="258" r:id="rId7"/>
    <p:sldId id="288" r:id="rId8"/>
    <p:sldId id="294" r:id="rId9"/>
    <p:sldId id="360" r:id="rId10"/>
    <p:sldId id="257" r:id="rId11"/>
    <p:sldId id="310" r:id="rId12"/>
    <p:sldId id="382" r:id="rId13"/>
    <p:sldId id="383" r:id="rId14"/>
    <p:sldId id="384" r:id="rId15"/>
    <p:sldId id="385" r:id="rId16"/>
    <p:sldId id="386" r:id="rId17"/>
    <p:sldId id="344" r:id="rId18"/>
    <p:sldId id="387" r:id="rId19"/>
    <p:sldId id="312" r:id="rId20"/>
    <p:sldId id="314" r:id="rId21"/>
    <p:sldId id="388" r:id="rId22"/>
    <p:sldId id="295" r:id="rId23"/>
    <p:sldId id="389" r:id="rId24"/>
    <p:sldId id="390" r:id="rId25"/>
    <p:sldId id="299" r:id="rId26"/>
    <p:sldId id="391" r:id="rId27"/>
    <p:sldId id="392" r:id="rId28"/>
    <p:sldId id="393" r:id="rId29"/>
    <p:sldId id="394" r:id="rId30"/>
    <p:sldId id="357" r:id="rId31"/>
    <p:sldId id="358" r:id="rId32"/>
    <p:sldId id="365" r:id="rId33"/>
    <p:sldId id="366" r:id="rId34"/>
    <p:sldId id="31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286" autoAdjust="0"/>
  </p:normalViewPr>
  <p:slideViewPr>
    <p:cSldViewPr>
      <p:cViewPr varScale="1">
        <p:scale>
          <a:sx n="103" d="100"/>
          <a:sy n="103" d="100"/>
        </p:scale>
        <p:origin x="145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88.31609" units="1/cm"/>
          <inkml:channelProperty channel="Y" name="resolution" value="334.35715" units="1/cm"/>
          <inkml:channelProperty channel="T" name="resolution" value="1" units="1/dev"/>
        </inkml:channelProperties>
      </inkml:inkSource>
      <inkml:timestamp xml:id="ts0" timeString="2021-10-25T08:13:25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10080 5008 0,'0'0'0,"-7"0"0,-2-5 15,-1 0-15,0 1 0,2 2 0,0 0 16,3 2-16,3 0 16,6 0-16,2 2 15,7 4-15,-1 0 16,7 3-16,17-5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88.31609" units="1/cm"/>
          <inkml:channelProperty channel="Y" name="resolution" value="334.35715" units="1/cm"/>
          <inkml:channelProperty channel="T" name="resolution" value="1" units="1/dev"/>
        </inkml:channelProperties>
      </inkml:inkSource>
      <inkml:timestamp xml:id="ts0" timeString="2021-10-25T08:13:25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10080 5008 0,'0'0'0,"-7"0"0,-2-5 15,-1 0-15,0 1 0,2 2 0,0 0 16,3 2-16,3 0 16,6 0-16,2 2 15,7 4-15,-1 0 16,7 3-16,17-5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88.31609" units="1/cm"/>
          <inkml:channelProperty channel="Y" name="resolution" value="334.35715" units="1/cm"/>
          <inkml:channelProperty channel="T" name="resolution" value="1" units="1/dev"/>
        </inkml:channelProperties>
      </inkml:inkSource>
      <inkml:timestamp xml:id="ts0" timeString="2021-10-25T08:13:25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10080 5008 0,'0'0'0,"-7"0"0,-2-5 15,-1 0-15,0 1 0,2 2 0,0 0 16,3 2-16,3 0 16,6 0-16,2 2 15,7 4-15,-1 0 16,7 3-16,17-5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249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51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51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5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72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378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72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596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86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275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41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47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95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344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179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6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968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066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97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47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20.09.2024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20.09.2024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20.09.2024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oipkro.ru/departments/centr-attestacii-ocenki-32/attestaciya-pedagogicheskih-rabotnikov-242/grafiki-attestacii-227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toipkro.ru/departments/centr-attestacii-ocenki-32/attestaciya-pedagogicheskih-rabotnikov-242/elektronnaya-sistema-attestaciya-1069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hyperlink" Target="https://toipkro.ru/departments/centr-attestacii-ocenki-32/attestaciya-pedagogicheskih-rabotnikov-242/attestuemomu-223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oipkro.ru/departments/centr-attestacii-ocenki-32/attestaciya-pedagogicheskih-rabotnikov-242/attestuemomu-223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4221088"/>
            <a:ext cx="5796136" cy="136815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Constantia" pitchFamily="18" charset="0"/>
              </a:rPr>
              <a:t>Рекомендации по оценке  результатов профессиональной деятельности педагогических работников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415766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Центра оценки профессионального мастерства и квалификации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Результаты профессиональной деятельности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педагогических работников  делятся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3 больших блока:</a:t>
            </a:r>
          </a:p>
          <a:p>
            <a:pPr marL="0" indent="0">
              <a:buNone/>
            </a:pP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«Результативность освоения образовательных программ»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«Результативность профессиональной деятельности по выявлению и развитию способностей обучающихся»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«Результативность личного вклада в повышение качества образования»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70" y="1578699"/>
            <a:ext cx="2007752" cy="170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F395272-72B1-44B5-888C-A1D5ABD2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82773"/>
            <a:ext cx="6552728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Всесторонний анализ профессиональной деятельности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346356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по итогам внутренних  мониторинговых исследований)</a:t>
            </a:r>
            <a:endParaRPr lang="ru-RU" sz="26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Предоставляется таблица, составленная по итогам внутренних мониторингов ( на выбор). </a:t>
            </a:r>
            <a:r>
              <a:rPr lang="ru-RU" sz="2400" u="sng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 заверяется руководителем ОО.</a:t>
            </a:r>
            <a:endParaRPr lang="ru-RU" sz="2400" u="sng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r">
              <a:buNone/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	</a:t>
            </a:r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 № 1</a:t>
            </a:r>
          </a:p>
          <a:p>
            <a:pPr marL="0" indent="0" algn="ctr">
              <a:buNone/>
            </a:pP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учителей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1673930-C9FC-4070-AA9F-5CF6B626F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61910"/>
              </p:ext>
            </p:extLst>
          </p:nvPr>
        </p:nvGraphicFramePr>
        <p:xfrm>
          <a:off x="334684" y="3429000"/>
          <a:ext cx="8280918" cy="1453910"/>
        </p:xfrm>
        <a:graphic>
          <a:graphicData uri="http://schemas.openxmlformats.org/drawingml/2006/table">
            <a:tbl>
              <a:tblPr firstRow="1" firstCol="1" bandRow="1"/>
              <a:tblGrid>
                <a:gridCol w="1037725">
                  <a:extLst>
                    <a:ext uri="{9D8B030D-6E8A-4147-A177-3AD203B41FA5}">
                      <a16:colId xmlns:a16="http://schemas.microsoft.com/office/drawing/2014/main" val="2909126375"/>
                    </a:ext>
                  </a:extLst>
                </a:gridCol>
                <a:gridCol w="1062792">
                  <a:extLst>
                    <a:ext uri="{9D8B030D-6E8A-4147-A177-3AD203B41FA5}">
                      <a16:colId xmlns:a16="http://schemas.microsoft.com/office/drawing/2014/main" val="3253604069"/>
                    </a:ext>
                  </a:extLst>
                </a:gridCol>
                <a:gridCol w="1107910">
                  <a:extLst>
                    <a:ext uri="{9D8B030D-6E8A-4147-A177-3AD203B41FA5}">
                      <a16:colId xmlns:a16="http://schemas.microsoft.com/office/drawing/2014/main" val="3843216332"/>
                    </a:ext>
                  </a:extLst>
                </a:gridCol>
                <a:gridCol w="1029371">
                  <a:extLst>
                    <a:ext uri="{9D8B030D-6E8A-4147-A177-3AD203B41FA5}">
                      <a16:colId xmlns:a16="http://schemas.microsoft.com/office/drawing/2014/main" val="1552054465"/>
                    </a:ext>
                  </a:extLst>
                </a:gridCol>
                <a:gridCol w="1168904">
                  <a:extLst>
                    <a:ext uri="{9D8B030D-6E8A-4147-A177-3AD203B41FA5}">
                      <a16:colId xmlns:a16="http://schemas.microsoft.com/office/drawing/2014/main" val="1030136628"/>
                    </a:ext>
                  </a:extLst>
                </a:gridCol>
                <a:gridCol w="1539042">
                  <a:extLst>
                    <a:ext uri="{9D8B030D-6E8A-4147-A177-3AD203B41FA5}">
                      <a16:colId xmlns:a16="http://schemas.microsoft.com/office/drawing/2014/main" val="1729815446"/>
                    </a:ext>
                  </a:extLst>
                </a:gridCol>
                <a:gridCol w="1335174">
                  <a:extLst>
                    <a:ext uri="{9D8B030D-6E8A-4147-A177-3AD203B41FA5}">
                      <a16:colId xmlns:a16="http://schemas.microsoft.com/office/drawing/2014/main" val="1329577463"/>
                    </a:ext>
                  </a:extLst>
                </a:gridCol>
              </a:tblGrid>
              <a:tr h="791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Вид контроля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Сроки </a:t>
                      </a:r>
                      <a:r>
                        <a:rPr lang="ru-RU" sz="17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проведе</a:t>
                      </a:r>
                      <a:endParaRPr lang="ru-RU" sz="1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ния</a:t>
                      </a:r>
                      <a:endParaRPr lang="ru-RU" sz="1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обуч-ся</a:t>
                      </a:r>
                      <a:endParaRPr lang="ru-RU" sz="17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Абсолютная успеваемость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(чел,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Качествен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ная</a:t>
                      </a: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успев-</a:t>
                      </a:r>
                      <a:r>
                        <a:rPr lang="ru-RU" sz="17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сть</a:t>
                      </a:r>
                      <a:r>
                        <a:rPr lang="ru-RU" sz="17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(чел., 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198979"/>
                  </a:ext>
                </a:extLst>
              </a:tr>
              <a:tr h="331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Если предметов несколько, указать каждый предмет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020842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413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140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02" y="93536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по итогам внутренних  мониторинговых исследований)</a:t>
            </a:r>
            <a:endParaRPr lang="ru-RU" sz="26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C0E9EFC-0338-40A6-AB4E-4A164DB111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107602"/>
              </p:ext>
            </p:extLst>
          </p:nvPr>
        </p:nvGraphicFramePr>
        <p:xfrm>
          <a:off x="368259" y="2537615"/>
          <a:ext cx="8486875" cy="1950720"/>
        </p:xfrm>
        <a:graphic>
          <a:graphicData uri="http://schemas.openxmlformats.org/drawingml/2006/table">
            <a:tbl>
              <a:tblPr firstRow="1" firstCol="1" bandRow="1"/>
              <a:tblGrid>
                <a:gridCol w="1008411">
                  <a:extLst>
                    <a:ext uri="{9D8B030D-6E8A-4147-A177-3AD203B41FA5}">
                      <a16:colId xmlns:a16="http://schemas.microsoft.com/office/drawing/2014/main" val="121192408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3945273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23542347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965444785"/>
                    </a:ext>
                  </a:extLst>
                </a:gridCol>
                <a:gridCol w="1203766">
                  <a:extLst>
                    <a:ext uri="{9D8B030D-6E8A-4147-A177-3AD203B41FA5}">
                      <a16:colId xmlns:a16="http://schemas.microsoft.com/office/drawing/2014/main" val="2687178398"/>
                    </a:ext>
                  </a:extLst>
                </a:gridCol>
                <a:gridCol w="591951">
                  <a:extLst>
                    <a:ext uri="{9D8B030D-6E8A-4147-A177-3AD203B41FA5}">
                      <a16:colId xmlns:a16="http://schemas.microsoft.com/office/drawing/2014/main" val="4041373244"/>
                    </a:ext>
                  </a:extLst>
                </a:gridCol>
                <a:gridCol w="641421">
                  <a:extLst>
                    <a:ext uri="{9D8B030D-6E8A-4147-A177-3AD203B41FA5}">
                      <a16:colId xmlns:a16="http://schemas.microsoft.com/office/drawing/2014/main" val="3225639755"/>
                    </a:ext>
                  </a:extLst>
                </a:gridCol>
                <a:gridCol w="641421">
                  <a:extLst>
                    <a:ext uri="{9D8B030D-6E8A-4147-A177-3AD203B41FA5}">
                      <a16:colId xmlns:a16="http://schemas.microsoft.com/office/drawing/2014/main" val="805971293"/>
                    </a:ext>
                  </a:extLst>
                </a:gridCol>
                <a:gridCol w="558413">
                  <a:extLst>
                    <a:ext uri="{9D8B030D-6E8A-4147-A177-3AD203B41FA5}">
                      <a16:colId xmlns:a16="http://schemas.microsoft.com/office/drawing/2014/main" val="1180627004"/>
                    </a:ext>
                  </a:extLst>
                </a:gridCol>
                <a:gridCol w="588598">
                  <a:extLst>
                    <a:ext uri="{9D8B030D-6E8A-4147-A177-3AD203B41FA5}">
                      <a16:colId xmlns:a16="http://schemas.microsoft.com/office/drawing/2014/main" val="3302228492"/>
                    </a:ext>
                  </a:extLst>
                </a:gridCol>
                <a:gridCol w="588598">
                  <a:extLst>
                    <a:ext uri="{9D8B030D-6E8A-4147-A177-3AD203B41FA5}">
                      <a16:colId xmlns:a16="http://schemas.microsoft.com/office/drawing/2014/main" val="647059090"/>
                    </a:ext>
                  </a:extLst>
                </a:gridCol>
              </a:tblGrid>
              <a:tr h="1568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объедине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начало года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конец года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Сохран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ность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континген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 (%)/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стабиль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ность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состава 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развития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развития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развития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478739"/>
                  </a:ext>
                </a:extLst>
              </a:tr>
              <a:tr h="156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916529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359447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296FF-EC5B-499B-A3AC-5EF04180DE21}"/>
              </a:ext>
            </a:extLst>
          </p:cNvPr>
          <p:cNvSpPr txBox="1"/>
          <p:nvPr/>
        </p:nvSpPr>
        <p:spPr>
          <a:xfrm>
            <a:off x="395237" y="1692715"/>
            <a:ext cx="8486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педагогов дополнительного образования, педагогов-библиотекарей</a:t>
            </a:r>
          </a:p>
        </p:txBody>
      </p:sp>
    </p:spTree>
    <p:extLst>
      <p:ext uri="{BB962C8B-B14F-4D97-AF65-F5344CB8AC3E}">
        <p14:creationId xmlns:p14="http://schemas.microsoft.com/office/powerpoint/2010/main" val="2357667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по итогам внутренних  мониторинговых исследований)</a:t>
            </a:r>
            <a:endParaRPr lang="ru-RU" sz="26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296FF-EC5B-499B-A3AC-5EF04180DE21}"/>
              </a:ext>
            </a:extLst>
          </p:cNvPr>
          <p:cNvSpPr txBox="1"/>
          <p:nvPr/>
        </p:nvSpPr>
        <p:spPr>
          <a:xfrm>
            <a:off x="1547664" y="1988840"/>
            <a:ext cx="5827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педагогов-организаторов, старших вожатых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CCCC89C-FE9B-44FA-A4C6-DD93EEAFF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404209"/>
              </p:ext>
            </p:extLst>
          </p:nvPr>
        </p:nvGraphicFramePr>
        <p:xfrm>
          <a:off x="467544" y="2636912"/>
          <a:ext cx="8352927" cy="3312369"/>
        </p:xfrm>
        <a:graphic>
          <a:graphicData uri="http://schemas.openxmlformats.org/drawingml/2006/table">
            <a:tbl>
              <a:tblPr firstRow="1" firstCol="1" bandRow="1"/>
              <a:tblGrid>
                <a:gridCol w="1064467">
                  <a:extLst>
                    <a:ext uri="{9D8B030D-6E8A-4147-A177-3AD203B41FA5}">
                      <a16:colId xmlns:a16="http://schemas.microsoft.com/office/drawing/2014/main" val="1825907874"/>
                    </a:ext>
                  </a:extLst>
                </a:gridCol>
                <a:gridCol w="433010">
                  <a:extLst>
                    <a:ext uri="{9D8B030D-6E8A-4147-A177-3AD203B41FA5}">
                      <a16:colId xmlns:a16="http://schemas.microsoft.com/office/drawing/2014/main" val="2098176839"/>
                    </a:ext>
                  </a:extLst>
                </a:gridCol>
                <a:gridCol w="489733">
                  <a:extLst>
                    <a:ext uri="{9D8B030D-6E8A-4147-A177-3AD203B41FA5}">
                      <a16:colId xmlns:a16="http://schemas.microsoft.com/office/drawing/2014/main" val="3351433340"/>
                    </a:ext>
                  </a:extLst>
                </a:gridCol>
                <a:gridCol w="639927">
                  <a:extLst>
                    <a:ext uri="{9D8B030D-6E8A-4147-A177-3AD203B41FA5}">
                      <a16:colId xmlns:a16="http://schemas.microsoft.com/office/drawing/2014/main" val="1413438497"/>
                    </a:ext>
                  </a:extLst>
                </a:gridCol>
                <a:gridCol w="639927">
                  <a:extLst>
                    <a:ext uri="{9D8B030D-6E8A-4147-A177-3AD203B41FA5}">
                      <a16:colId xmlns:a16="http://schemas.microsoft.com/office/drawing/2014/main" val="4175958108"/>
                    </a:ext>
                  </a:extLst>
                </a:gridCol>
                <a:gridCol w="1245501">
                  <a:extLst>
                    <a:ext uri="{9D8B030D-6E8A-4147-A177-3AD203B41FA5}">
                      <a16:colId xmlns:a16="http://schemas.microsoft.com/office/drawing/2014/main" val="2278948597"/>
                    </a:ext>
                  </a:extLst>
                </a:gridCol>
                <a:gridCol w="1354153">
                  <a:extLst>
                    <a:ext uri="{9D8B030D-6E8A-4147-A177-3AD203B41FA5}">
                      <a16:colId xmlns:a16="http://schemas.microsoft.com/office/drawing/2014/main" val="4042663006"/>
                    </a:ext>
                  </a:extLst>
                </a:gridCol>
                <a:gridCol w="1246300">
                  <a:extLst>
                    <a:ext uri="{9D8B030D-6E8A-4147-A177-3AD203B41FA5}">
                      <a16:colId xmlns:a16="http://schemas.microsoft.com/office/drawing/2014/main" val="1561662927"/>
                    </a:ext>
                  </a:extLst>
                </a:gridCol>
                <a:gridCol w="1239909">
                  <a:extLst>
                    <a:ext uri="{9D8B030D-6E8A-4147-A177-3AD203B41FA5}">
                      <a16:colId xmlns:a16="http://schemas.microsoft.com/office/drawing/2014/main" val="1375128867"/>
                    </a:ext>
                  </a:extLst>
                </a:gridCol>
              </a:tblGrid>
              <a:tr h="4344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мероприятий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Общее кол-во </a:t>
                      </a: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 участвую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щих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мероприя</a:t>
                      </a:r>
                      <a:endParaRPr lang="ru-RU" sz="1600" kern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тии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Общее кол-во </a:t>
                      </a: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 участвую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щих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в одном мероприятии (средний показатель)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Возрастной диапазон участников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с особыми </a:t>
                      </a: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образовате</a:t>
                      </a:r>
                      <a:endParaRPr lang="ru-RU" sz="1600" kern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льными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потребностями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777003"/>
                  </a:ext>
                </a:extLst>
              </a:tr>
              <a:tr h="2606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Общее кол-во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Уровня ОО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Муниципального уровня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Регионального, всероссийского уровня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921752"/>
                  </a:ext>
                </a:extLst>
              </a:tr>
              <a:tr h="271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679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274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по итогам внутренних  мониторинговых исследований)</a:t>
            </a:r>
            <a:endParaRPr lang="ru-RU" sz="26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296FF-EC5B-499B-A3AC-5EF04180DE21}"/>
              </a:ext>
            </a:extLst>
          </p:cNvPr>
          <p:cNvSpPr txBox="1"/>
          <p:nvPr/>
        </p:nvSpPr>
        <p:spPr>
          <a:xfrm>
            <a:off x="2982911" y="1916832"/>
            <a:ext cx="3322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социальных педагогов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BC06295-97DA-41FD-A540-03C4EE8E1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695620"/>
              </p:ext>
            </p:extLst>
          </p:nvPr>
        </p:nvGraphicFramePr>
        <p:xfrm>
          <a:off x="539552" y="2852936"/>
          <a:ext cx="8147247" cy="2595205"/>
        </p:xfrm>
        <a:graphic>
          <a:graphicData uri="http://schemas.openxmlformats.org/drawingml/2006/table">
            <a:tbl>
              <a:tblPr firstRow="1" firstCol="1" bandRow="1"/>
              <a:tblGrid>
                <a:gridCol w="936104">
                  <a:extLst>
                    <a:ext uri="{9D8B030D-6E8A-4147-A177-3AD203B41FA5}">
                      <a16:colId xmlns:a16="http://schemas.microsoft.com/office/drawing/2014/main" val="211384453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22525719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14706601"/>
                    </a:ext>
                  </a:extLst>
                </a:gridCol>
                <a:gridCol w="1700623">
                  <a:extLst>
                    <a:ext uri="{9D8B030D-6E8A-4147-A177-3AD203B41FA5}">
                      <a16:colId xmlns:a16="http://schemas.microsoft.com/office/drawing/2014/main" val="372170637"/>
                    </a:ext>
                  </a:extLst>
                </a:gridCol>
                <a:gridCol w="1282384">
                  <a:extLst>
                    <a:ext uri="{9D8B030D-6E8A-4147-A177-3AD203B41FA5}">
                      <a16:colId xmlns:a16="http://schemas.microsoft.com/office/drawing/2014/main" val="4026222813"/>
                    </a:ext>
                  </a:extLst>
                </a:gridCol>
                <a:gridCol w="1275808">
                  <a:extLst>
                    <a:ext uri="{9D8B030D-6E8A-4147-A177-3AD203B41FA5}">
                      <a16:colId xmlns:a16="http://schemas.microsoft.com/office/drawing/2014/main" val="3465021224"/>
                    </a:ext>
                  </a:extLst>
                </a:gridCol>
              </a:tblGrid>
              <a:tr h="2306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Кол-во мероприятий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Общее кол-во </a:t>
                      </a: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 участвующих в мероприятии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Общее кол-во </a:t>
                      </a:r>
                      <a:r>
                        <a:rPr lang="ru-RU" sz="1600" kern="12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 участвующих в одном мероприятии (средний показатель)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Возрастной диапазон участников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обуч-ся с особыми образователь-ными потребностями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858480"/>
                  </a:ext>
                </a:extLst>
              </a:tr>
              <a:tr h="288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352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906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по итогам внутренних  мониторинговых исследований)</a:t>
            </a:r>
            <a:endParaRPr lang="ru-RU" sz="26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296FF-EC5B-499B-A3AC-5EF04180DE21}"/>
              </a:ext>
            </a:extLst>
          </p:cNvPr>
          <p:cNvSpPr txBox="1"/>
          <p:nvPr/>
        </p:nvSpPr>
        <p:spPr>
          <a:xfrm>
            <a:off x="539552" y="1944727"/>
            <a:ext cx="8506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педагогических работников, реализующих программы воспитания</a:t>
            </a:r>
          </a:p>
          <a:p>
            <a:pPr algn="ctr"/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(за исключением работников ДОО)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A8DC3CC-31D0-4F67-9EAE-5F31D77F8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877208"/>
              </p:ext>
            </p:extLst>
          </p:nvPr>
        </p:nvGraphicFramePr>
        <p:xfrm>
          <a:off x="457200" y="3115786"/>
          <a:ext cx="8363273" cy="23160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7242">
                  <a:extLst>
                    <a:ext uri="{9D8B030D-6E8A-4147-A177-3AD203B41FA5}">
                      <a16:colId xmlns:a16="http://schemas.microsoft.com/office/drawing/2014/main" val="2999471361"/>
                    </a:ext>
                  </a:extLst>
                </a:gridCol>
                <a:gridCol w="1055390">
                  <a:extLst>
                    <a:ext uri="{9D8B030D-6E8A-4147-A177-3AD203B41FA5}">
                      <a16:colId xmlns:a16="http://schemas.microsoft.com/office/drawing/2014/main" val="139865056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79563985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9763377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29273774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69498208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1531721990"/>
                    </a:ext>
                  </a:extLst>
                </a:gridCol>
              </a:tblGrid>
              <a:tr h="65595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Параметры оценки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(на выбор в зависимости от содержания программы)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Класс/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Кол-во детей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Высокий уровень развития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Средний уровень развития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Низкий уровень развития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328043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 от общего количества детей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96560131"/>
                  </a:ext>
                </a:extLst>
              </a:tr>
              <a:tr h="16637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260439"/>
                  </a:ext>
                </a:extLst>
              </a:tr>
              <a:tr h="188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752174"/>
                  </a:ext>
                </a:extLst>
              </a:tr>
              <a:tr h="203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908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381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1. Результативность освоения образовательных программ по итогам внутренних  мониторинговых исследований)</a:t>
            </a:r>
            <a:endParaRPr lang="ru-RU" sz="26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7296FF-EC5B-499B-A3AC-5EF04180DE21}"/>
              </a:ext>
            </a:extLst>
          </p:cNvPr>
          <p:cNvSpPr txBox="1"/>
          <p:nvPr/>
        </p:nvSpPr>
        <p:spPr>
          <a:xfrm>
            <a:off x="2326557" y="1944727"/>
            <a:ext cx="493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методистов и старших воспитателей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6AE02F5-BE27-4D26-92EE-151AA8BE0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20866"/>
              </p:ext>
            </p:extLst>
          </p:nvPr>
        </p:nvGraphicFramePr>
        <p:xfrm>
          <a:off x="534381" y="2806284"/>
          <a:ext cx="8075238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2190931">
                  <a:extLst>
                    <a:ext uri="{9D8B030D-6E8A-4147-A177-3AD203B41FA5}">
                      <a16:colId xmlns:a16="http://schemas.microsoft.com/office/drawing/2014/main" val="1977566865"/>
                    </a:ext>
                  </a:extLst>
                </a:gridCol>
                <a:gridCol w="2424772">
                  <a:extLst>
                    <a:ext uri="{9D8B030D-6E8A-4147-A177-3AD203B41FA5}">
                      <a16:colId xmlns:a16="http://schemas.microsoft.com/office/drawing/2014/main" val="1603501084"/>
                    </a:ext>
                  </a:extLst>
                </a:gridCol>
                <a:gridCol w="1155351">
                  <a:extLst>
                    <a:ext uri="{9D8B030D-6E8A-4147-A177-3AD203B41FA5}">
                      <a16:colId xmlns:a16="http://schemas.microsoft.com/office/drawing/2014/main" val="920913151"/>
                    </a:ext>
                  </a:extLst>
                </a:gridCol>
                <a:gridCol w="1154536">
                  <a:extLst>
                    <a:ext uri="{9D8B030D-6E8A-4147-A177-3AD203B41FA5}">
                      <a16:colId xmlns:a16="http://schemas.microsoft.com/office/drawing/2014/main" val="1673992169"/>
                    </a:ext>
                  </a:extLst>
                </a:gridCol>
                <a:gridCol w="1149648">
                  <a:extLst>
                    <a:ext uri="{9D8B030D-6E8A-4147-A177-3AD203B41FA5}">
                      <a16:colId xmlns:a16="http://schemas.microsoft.com/office/drawing/2014/main" val="3052956557"/>
                    </a:ext>
                  </a:extLst>
                </a:gridCol>
              </a:tblGrid>
              <a:tr h="116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Должностные обязанности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(в соответствии с трудовым договором)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Направления деятельности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(по трудовому договору)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953628"/>
                  </a:ext>
                </a:extLst>
              </a:tr>
              <a:tr h="116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196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970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04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059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227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600" b="1" i="1" dirty="0"/>
              <a:t>1. Результативность освоения образовательных программ по итогам внутренних  мониторинговых исследований)</a:t>
            </a:r>
            <a:endParaRPr lang="ru-RU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76BACEC-3289-47E8-84D5-64743F9589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949184"/>
              </p:ext>
            </p:extLst>
          </p:nvPr>
        </p:nvGraphicFramePr>
        <p:xfrm>
          <a:off x="340972" y="2492896"/>
          <a:ext cx="8363272" cy="24434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66928">
                  <a:extLst>
                    <a:ext uri="{9D8B030D-6E8A-4147-A177-3AD203B41FA5}">
                      <a16:colId xmlns:a16="http://schemas.microsoft.com/office/drawing/2014/main" val="1088513990"/>
                    </a:ext>
                  </a:extLst>
                </a:gridCol>
                <a:gridCol w="1602745">
                  <a:extLst>
                    <a:ext uri="{9D8B030D-6E8A-4147-A177-3AD203B41FA5}">
                      <a16:colId xmlns:a16="http://schemas.microsoft.com/office/drawing/2014/main" val="3625654561"/>
                    </a:ext>
                  </a:extLst>
                </a:gridCol>
                <a:gridCol w="1493599">
                  <a:extLst>
                    <a:ext uri="{9D8B030D-6E8A-4147-A177-3AD203B41FA5}">
                      <a16:colId xmlns:a16="http://schemas.microsoft.com/office/drawing/2014/main" val="23889409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36154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800" b="1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Результативность освоения обучающимися образовательных программ </a:t>
                      </a:r>
                      <a:r>
                        <a:rPr lang="ru-RU" sz="18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 итогам мониторингов и иных форм контроля, проводимых организацией (таблица № 1):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8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наличие стабильно положительных результатов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74004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A60EB84-45D6-4A74-8846-D1170D449DED}"/>
              </a:ext>
            </a:extLst>
          </p:cNvPr>
          <p:cNvSpPr txBox="1"/>
          <p:nvPr/>
        </p:nvSpPr>
        <p:spPr>
          <a:xfrm>
            <a:off x="3275856" y="191683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Первая категория</a:t>
            </a:r>
          </a:p>
        </p:txBody>
      </p:sp>
    </p:spTree>
    <p:extLst>
      <p:ext uri="{BB962C8B-B14F-4D97-AF65-F5344CB8AC3E}">
        <p14:creationId xmlns:p14="http://schemas.microsoft.com/office/powerpoint/2010/main" val="3087363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600" b="1" i="1" dirty="0"/>
              <a:t>1. Результативность освоения образовательных программ по итогам внутренних  мониторинговых исследований)</a:t>
            </a:r>
            <a:endParaRPr lang="ru-RU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AE3FE29-F27A-433C-AB96-3652A5BC0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265446"/>
              </p:ext>
            </p:extLst>
          </p:nvPr>
        </p:nvGraphicFramePr>
        <p:xfrm>
          <a:off x="346246" y="2455222"/>
          <a:ext cx="8363272" cy="27369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66928">
                  <a:extLst>
                    <a:ext uri="{9D8B030D-6E8A-4147-A177-3AD203B41FA5}">
                      <a16:colId xmlns:a16="http://schemas.microsoft.com/office/drawing/2014/main" val="1586909243"/>
                    </a:ext>
                  </a:extLst>
                </a:gridCol>
                <a:gridCol w="1602745">
                  <a:extLst>
                    <a:ext uri="{9D8B030D-6E8A-4147-A177-3AD203B41FA5}">
                      <a16:colId xmlns:a16="http://schemas.microsoft.com/office/drawing/2014/main" val="3745304829"/>
                    </a:ext>
                  </a:extLst>
                </a:gridCol>
                <a:gridCol w="1493599">
                  <a:extLst>
                    <a:ext uri="{9D8B030D-6E8A-4147-A177-3AD203B41FA5}">
                      <a16:colId xmlns:a16="http://schemas.microsoft.com/office/drawing/2014/main" val="30853147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80227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800" b="1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Результативность освоения обучающимися образовательных программ </a:t>
                      </a:r>
                      <a:r>
                        <a:rPr lang="ru-RU" sz="18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 итогам мониторингов и иных форм контроля, проводимых организацией (таблица № 1):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8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достижение положительной динамики  результатов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3849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921632D-77B0-452A-9C9C-F5E3C7F2DCE3}"/>
              </a:ext>
            </a:extLst>
          </p:cNvPr>
          <p:cNvSpPr txBox="1"/>
          <p:nvPr/>
        </p:nvSpPr>
        <p:spPr>
          <a:xfrm>
            <a:off x="3207600" y="1872043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Высшая категория</a:t>
            </a:r>
          </a:p>
        </p:txBody>
      </p:sp>
    </p:spTree>
    <p:extLst>
      <p:ext uri="{BB962C8B-B14F-4D97-AF65-F5344CB8AC3E}">
        <p14:creationId xmlns:p14="http://schemas.microsoft.com/office/powerpoint/2010/main" val="402875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362" y="145246"/>
            <a:ext cx="7139136" cy="1143000"/>
          </a:xfrm>
        </p:spPr>
        <p:txBody>
          <a:bodyPr>
            <a:noAutofit/>
          </a:bodyPr>
          <a:lstStyle/>
          <a:p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2. Результативность освоения образовательных программ по итогам внешних мониторинговых исследований 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u="sng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Предоставляется таблица на основе информации ВСОКО по результатам внешних мониторингов.</a:t>
            </a:r>
            <a:r>
              <a:rPr lang="ru-RU" sz="2400" u="sng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Таблица заверяется руководителем ОО.</a:t>
            </a:r>
            <a:endParaRPr lang="ru-RU" sz="2400" u="sng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r">
              <a:spcAft>
                <a:spcPts val="0"/>
              </a:spcAft>
              <a:buNone/>
              <a:tabLst>
                <a:tab pos="44958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Таблица № 2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49263" algn="l"/>
                <a:tab pos="2636838" algn="ctr"/>
                <a:tab pos="5273675" algn="r"/>
              </a:tabLst>
            </a:pPr>
            <a:endParaRPr lang="ru-RU" altLang="ru-RU" sz="2000" b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ru-RU" sz="2150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729" y="4641821"/>
            <a:ext cx="7704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Заполняют только те педагоги, чья деятельность связана с наличием внешних мониторингов.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840C3A5-995C-467D-8918-937E8BE19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86" y="38612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34C95A6-21CF-4B6D-A014-E52E67113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021866"/>
              </p:ext>
            </p:extLst>
          </p:nvPr>
        </p:nvGraphicFramePr>
        <p:xfrm>
          <a:off x="457200" y="3123865"/>
          <a:ext cx="8363271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1980026">
                  <a:extLst>
                    <a:ext uri="{9D8B030D-6E8A-4147-A177-3AD203B41FA5}">
                      <a16:colId xmlns:a16="http://schemas.microsoft.com/office/drawing/2014/main" val="1156580185"/>
                    </a:ext>
                  </a:extLst>
                </a:gridCol>
                <a:gridCol w="671664">
                  <a:extLst>
                    <a:ext uri="{9D8B030D-6E8A-4147-A177-3AD203B41FA5}">
                      <a16:colId xmlns:a16="http://schemas.microsoft.com/office/drawing/2014/main" val="243157396"/>
                    </a:ext>
                  </a:extLst>
                </a:gridCol>
                <a:gridCol w="682235">
                  <a:extLst>
                    <a:ext uri="{9D8B030D-6E8A-4147-A177-3AD203B41FA5}">
                      <a16:colId xmlns:a16="http://schemas.microsoft.com/office/drawing/2014/main" val="1761878604"/>
                    </a:ext>
                  </a:extLst>
                </a:gridCol>
                <a:gridCol w="1138413">
                  <a:extLst>
                    <a:ext uri="{9D8B030D-6E8A-4147-A177-3AD203B41FA5}">
                      <a16:colId xmlns:a16="http://schemas.microsoft.com/office/drawing/2014/main" val="3849655497"/>
                    </a:ext>
                  </a:extLst>
                </a:gridCol>
                <a:gridCol w="1685665">
                  <a:extLst>
                    <a:ext uri="{9D8B030D-6E8A-4147-A177-3AD203B41FA5}">
                      <a16:colId xmlns:a16="http://schemas.microsoft.com/office/drawing/2014/main" val="3177429892"/>
                    </a:ext>
                  </a:extLst>
                </a:gridCol>
                <a:gridCol w="1102634">
                  <a:extLst>
                    <a:ext uri="{9D8B030D-6E8A-4147-A177-3AD203B41FA5}">
                      <a16:colId xmlns:a16="http://schemas.microsoft.com/office/drawing/2014/main" val="3654501712"/>
                    </a:ext>
                  </a:extLst>
                </a:gridCol>
                <a:gridCol w="1102634">
                  <a:extLst>
                    <a:ext uri="{9D8B030D-6E8A-4147-A177-3AD203B41FA5}">
                      <a16:colId xmlns:a16="http://schemas.microsoft.com/office/drawing/2014/main" val="86656443"/>
                    </a:ext>
                  </a:extLst>
                </a:gridCol>
              </a:tblGrid>
              <a:tr h="2051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внешнего мониторинга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(ЕГЭ, ОГЭ)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участников 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преодолевших минимальный порог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балл/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«4» и «5»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080963"/>
                  </a:ext>
                </a:extLst>
              </a:tr>
              <a:tr h="205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6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179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086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4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5168" y="1659285"/>
            <a:ext cx="698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Для осуществления </a:t>
            </a:r>
            <a:r>
              <a:rPr lang="ru-RU" sz="28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качественного </a:t>
            </a: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всестороннего анализа профессиональной деятельности аттестуемого педагогического работника специалистам аттестационной комиссии Департамента образования Томской области рекомендуется организовать и провести</a:t>
            </a:r>
            <a:r>
              <a:rPr lang="ru-RU" sz="28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ряд</a:t>
            </a: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8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процедурных мероприятий.</a:t>
            </a:r>
            <a:endParaRPr lang="ru-RU" sz="2800" b="1" dirty="0"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073F62-A75F-46BB-AEEA-73FF9FAC4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88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6525"/>
            <a:ext cx="7139136" cy="1143000"/>
          </a:xfrm>
        </p:spPr>
        <p:txBody>
          <a:bodyPr>
            <a:noAutofit/>
          </a:bodyPr>
          <a:lstStyle/>
          <a:p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2. Результативность освоения образовательных программ по итогам внешних мониторинговых исследований</a:t>
            </a:r>
            <a:endParaRPr lang="ru-RU" sz="26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F250333-1B3A-45D0-A7B2-E45271163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207450"/>
              </p:ext>
            </p:extLst>
          </p:nvPr>
        </p:nvGraphicFramePr>
        <p:xfrm>
          <a:off x="583331" y="3054306"/>
          <a:ext cx="8002692" cy="20697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34340">
                  <a:extLst>
                    <a:ext uri="{9D8B030D-6E8A-4147-A177-3AD203B41FA5}">
                      <a16:colId xmlns:a16="http://schemas.microsoft.com/office/drawing/2014/main" val="362227312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16678864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03600883"/>
                    </a:ext>
                  </a:extLst>
                </a:gridCol>
              </a:tblGrid>
              <a:tr h="11751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Результативность освоения обучающимися образовательных программ 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 итогам мониторинга системы образования, проводимого в порядке, установленном постановлением Правительства Российской Федерации от 5 августа 2013 г. N 662 (таблица № 2):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стабильно положительных результатов, результаты не ниже средних показателей по региону 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964167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0A89CB5-098E-41FF-9851-9DE0453A3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581000"/>
              </p:ext>
            </p:extLst>
          </p:nvPr>
        </p:nvGraphicFramePr>
        <p:xfrm>
          <a:off x="570654" y="2060848"/>
          <a:ext cx="8002692" cy="9934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34340">
                  <a:extLst>
                    <a:ext uri="{9D8B030D-6E8A-4147-A177-3AD203B41FA5}">
                      <a16:colId xmlns:a16="http://schemas.microsoft.com/office/drawing/2014/main" val="145166742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92370122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283236776"/>
                    </a:ext>
                  </a:extLst>
                </a:gridCol>
              </a:tblGrid>
              <a:tr h="328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 </a:t>
                      </a: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 </a:t>
                      </a: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не соответствует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69402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D2C23AF-3D10-440F-9968-453473BE3A3C}"/>
              </a:ext>
            </a:extLst>
          </p:cNvPr>
          <p:cNvSpPr txBox="1"/>
          <p:nvPr/>
        </p:nvSpPr>
        <p:spPr>
          <a:xfrm>
            <a:off x="3373218" y="1485520"/>
            <a:ext cx="2422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Первая категория</a:t>
            </a:r>
          </a:p>
        </p:txBody>
      </p:sp>
    </p:spTree>
    <p:extLst>
      <p:ext uri="{BB962C8B-B14F-4D97-AF65-F5344CB8AC3E}">
        <p14:creationId xmlns:p14="http://schemas.microsoft.com/office/powerpoint/2010/main" val="1176146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6525"/>
            <a:ext cx="7139136" cy="1143000"/>
          </a:xfrm>
        </p:spPr>
        <p:txBody>
          <a:bodyPr>
            <a:noAutofit/>
          </a:bodyPr>
          <a:lstStyle/>
          <a:p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2. Результативность освоения образовательных программ по итогам внешних мониторинговых исследований</a:t>
            </a:r>
            <a:endParaRPr lang="ru-RU" sz="2600" b="1" dirty="0">
              <a:solidFill>
                <a:schemeClr val="tx1">
                  <a:lumMod val="50000"/>
                  <a:lumOff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F250333-1B3A-45D0-A7B2-E45271163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512801"/>
              </p:ext>
            </p:extLst>
          </p:nvPr>
        </p:nvGraphicFramePr>
        <p:xfrm>
          <a:off x="473561" y="3284984"/>
          <a:ext cx="8002692" cy="20697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34340">
                  <a:extLst>
                    <a:ext uri="{9D8B030D-6E8A-4147-A177-3AD203B41FA5}">
                      <a16:colId xmlns:a16="http://schemas.microsoft.com/office/drawing/2014/main" val="362227312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16678864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03600883"/>
                    </a:ext>
                  </a:extLst>
                </a:gridCol>
              </a:tblGrid>
              <a:tr h="12140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Результативность освоения обучающимися образовательных программ 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 итогам мониторинга системы образования, проводимого в порядке, установленном постановлением Правительства Российской Федерации от 5 августа 2013 г. N 662 (таблица № 2):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достижение положительных результатов, результаты выше средних показателей по региону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964167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0A89CB5-098E-41FF-9851-9DE0453A3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752763"/>
              </p:ext>
            </p:extLst>
          </p:nvPr>
        </p:nvGraphicFramePr>
        <p:xfrm>
          <a:off x="473561" y="2281108"/>
          <a:ext cx="8002692" cy="9934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34340">
                  <a:extLst>
                    <a:ext uri="{9D8B030D-6E8A-4147-A177-3AD203B41FA5}">
                      <a16:colId xmlns:a16="http://schemas.microsoft.com/office/drawing/2014/main" val="145166742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92370122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283236776"/>
                    </a:ext>
                  </a:extLst>
                </a:gridCol>
              </a:tblGrid>
              <a:tr h="328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 </a:t>
                      </a: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 </a:t>
                      </a: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не соответствует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694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6CA75B4-E841-4A75-87C7-090335F7B16F}"/>
              </a:ext>
            </a:extLst>
          </p:cNvPr>
          <p:cNvSpPr txBox="1"/>
          <p:nvPr/>
        </p:nvSpPr>
        <p:spPr>
          <a:xfrm>
            <a:off x="2339752" y="155679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Высшая</a:t>
            </a:r>
            <a:r>
              <a:rPr lang="ru-RU" dirty="0"/>
              <a:t> </a:t>
            </a: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категория</a:t>
            </a:r>
          </a:p>
        </p:txBody>
      </p:sp>
    </p:spTree>
    <p:extLst>
      <p:ext uri="{BB962C8B-B14F-4D97-AF65-F5344CB8AC3E}">
        <p14:creationId xmlns:p14="http://schemas.microsoft.com/office/powerpoint/2010/main" val="3286380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6525"/>
            <a:ext cx="7139136" cy="1143000"/>
          </a:xfrm>
        </p:spPr>
        <p:txBody>
          <a:bodyPr>
            <a:noAutofit/>
          </a:bodyPr>
          <a:lstStyle/>
          <a:p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3.</a:t>
            </a:r>
            <a:r>
              <a:rPr lang="ru-RU" sz="26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Результативность профессиональной деятельности по выявлению и развитию у обучающихся способностей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56B8D1AF-F85B-4CD2-BB6C-B74AF166D674}"/>
                  </a:ext>
                </a:extLst>
              </p14:cNvPr>
              <p14:cNvContentPartPr/>
              <p14:nvPr/>
            </p14:nvContentPartPr>
            <p14:xfrm>
              <a:off x="3607560" y="1796400"/>
              <a:ext cx="32760" cy="1008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56B8D1AF-F85B-4CD2-BB6C-B74AF166D6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8200" y="1787040"/>
                <a:ext cx="51480" cy="288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5EEBDB2-7823-4874-A7A8-EA84BE6CB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382183"/>
              </p:ext>
            </p:extLst>
          </p:nvPr>
        </p:nvGraphicFramePr>
        <p:xfrm>
          <a:off x="457200" y="2995199"/>
          <a:ext cx="8435280" cy="1706880"/>
        </p:xfrm>
        <a:graphic>
          <a:graphicData uri="http://schemas.openxmlformats.org/drawingml/2006/table">
            <a:tbl>
              <a:tblPr/>
              <a:tblGrid>
                <a:gridCol w="1594520">
                  <a:extLst>
                    <a:ext uri="{9D8B030D-6E8A-4147-A177-3AD203B41FA5}">
                      <a16:colId xmlns:a16="http://schemas.microsoft.com/office/drawing/2014/main" val="263817414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83916187"/>
                    </a:ext>
                  </a:extLst>
                </a:gridCol>
                <a:gridCol w="1417622">
                  <a:extLst>
                    <a:ext uri="{9D8B030D-6E8A-4147-A177-3AD203B41FA5}">
                      <a16:colId xmlns:a16="http://schemas.microsoft.com/office/drawing/2014/main" val="3005566150"/>
                    </a:ext>
                  </a:extLst>
                </a:gridCol>
                <a:gridCol w="1174666">
                  <a:extLst>
                    <a:ext uri="{9D8B030D-6E8A-4147-A177-3AD203B41FA5}">
                      <a16:colId xmlns:a16="http://schemas.microsoft.com/office/drawing/2014/main" val="4208301898"/>
                    </a:ext>
                  </a:extLst>
                </a:gridCol>
                <a:gridCol w="1006698">
                  <a:extLst>
                    <a:ext uri="{9D8B030D-6E8A-4147-A177-3AD203B41FA5}">
                      <a16:colId xmlns:a16="http://schemas.microsoft.com/office/drawing/2014/main" val="993476007"/>
                    </a:ext>
                  </a:extLst>
                </a:gridCol>
                <a:gridCol w="2233662">
                  <a:extLst>
                    <a:ext uri="{9D8B030D-6E8A-4147-A177-3AD203B41FA5}">
                      <a16:colId xmlns:a16="http://schemas.microsoft.com/office/drawing/2014/main" val="1775683591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Форма мероприятия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 указанием названия мероприятия, организатор)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Уровень мероприятия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Классы (группы, возраст или название коллектива)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6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участни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 (участие, наличие победителей, призеров, лауреатов с указанием Ф.И. обучающего/ воспитанника)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033058"/>
                  </a:ext>
                </a:extLst>
              </a:tr>
              <a:tr h="71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7578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8212870-C1D5-45E4-9AE9-85B72789795D}"/>
              </a:ext>
            </a:extLst>
          </p:cNvPr>
          <p:cNvSpPr txBox="1"/>
          <p:nvPr/>
        </p:nvSpPr>
        <p:spPr>
          <a:xfrm>
            <a:off x="6551712" y="2283578"/>
            <a:ext cx="162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</a:t>
            </a:r>
            <a:r>
              <a:rPr lang="ru-RU" dirty="0"/>
              <a:t> № 3</a:t>
            </a:r>
          </a:p>
        </p:txBody>
      </p:sp>
    </p:spTree>
    <p:extLst>
      <p:ext uri="{BB962C8B-B14F-4D97-AF65-F5344CB8AC3E}">
        <p14:creationId xmlns:p14="http://schemas.microsoft.com/office/powerpoint/2010/main" val="878009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6525"/>
            <a:ext cx="7139136" cy="1143000"/>
          </a:xfrm>
        </p:spPr>
        <p:txBody>
          <a:bodyPr>
            <a:noAutofit/>
          </a:bodyPr>
          <a:lstStyle/>
          <a:p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3.</a:t>
            </a:r>
            <a:r>
              <a:rPr lang="ru-RU" sz="26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Результативность профессиональной деятельности по выявлению и развитию у обучающихся способностей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56B8D1AF-F85B-4CD2-BB6C-B74AF166D674}"/>
                  </a:ext>
                </a:extLst>
              </p14:cNvPr>
              <p14:cNvContentPartPr/>
              <p14:nvPr/>
            </p14:nvContentPartPr>
            <p14:xfrm>
              <a:off x="3607560" y="1796400"/>
              <a:ext cx="32760" cy="1008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56B8D1AF-F85B-4CD2-BB6C-B74AF166D6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8200" y="1787040"/>
                <a:ext cx="51480" cy="288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E95D7BA-E6FC-48FF-AE70-9C57571150CF}"/>
              </a:ext>
            </a:extLst>
          </p:cNvPr>
          <p:cNvSpPr txBox="1"/>
          <p:nvPr/>
        </p:nvSpPr>
        <p:spPr>
          <a:xfrm>
            <a:off x="3491880" y="1707606"/>
            <a:ext cx="2415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Первая категория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BD86BB6-4429-4650-9B42-B40E1DC93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364845"/>
              </p:ext>
            </p:extLst>
          </p:nvPr>
        </p:nvGraphicFramePr>
        <p:xfrm>
          <a:off x="395536" y="3334672"/>
          <a:ext cx="8424936" cy="28525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2947728422"/>
                    </a:ext>
                  </a:extLst>
                </a:gridCol>
                <a:gridCol w="1591732">
                  <a:extLst>
                    <a:ext uri="{9D8B030D-6E8A-4147-A177-3AD203B41FA5}">
                      <a16:colId xmlns:a16="http://schemas.microsoft.com/office/drawing/2014/main" val="2100560796"/>
                    </a:ext>
                  </a:extLst>
                </a:gridCol>
                <a:gridCol w="1504612">
                  <a:extLst>
                    <a:ext uri="{9D8B030D-6E8A-4147-A177-3AD203B41FA5}">
                      <a16:colId xmlns:a16="http://schemas.microsoft.com/office/drawing/2014/main" val="909977636"/>
                    </a:ext>
                  </a:extLst>
                </a:gridCol>
              </a:tblGrid>
              <a:tr h="14236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Результативность профессиональной деятельности по выявлению развития у обучающихся способностей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 научной (интеллектуальной), творческой, физкультурно-спортивной деятельности: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 наличие диагностического инструментария по выявлению способностей обучающихся, ежегодное (систематическое) участие обучающихся в проектной, социально-значимой деятельности/ в конкурсах (с наличием призовых мест) по направлению профессиональной деятельности аттестуемого 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(таблица № 3)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271197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41F731F-FDB4-49CD-8EB1-4E215869F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695122"/>
              </p:ext>
            </p:extLst>
          </p:nvPr>
        </p:nvGraphicFramePr>
        <p:xfrm>
          <a:off x="395536" y="2383331"/>
          <a:ext cx="8424936" cy="9631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1818885654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28218076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val="40333648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385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976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6525"/>
            <a:ext cx="7139136" cy="1143000"/>
          </a:xfrm>
        </p:spPr>
        <p:txBody>
          <a:bodyPr>
            <a:noAutofit/>
          </a:bodyPr>
          <a:lstStyle/>
          <a:p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3.</a:t>
            </a:r>
            <a:r>
              <a:rPr lang="ru-RU" sz="26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Результативность профессиональной деятельности по выявлению и развитию у обучающихся способностей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56B8D1AF-F85B-4CD2-BB6C-B74AF166D674}"/>
                  </a:ext>
                </a:extLst>
              </p14:cNvPr>
              <p14:cNvContentPartPr/>
              <p14:nvPr/>
            </p14:nvContentPartPr>
            <p14:xfrm>
              <a:off x="3607560" y="1796400"/>
              <a:ext cx="32760" cy="1008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56B8D1AF-F85B-4CD2-BB6C-B74AF166D6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8200" y="1787040"/>
                <a:ext cx="51480" cy="288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E95D7BA-E6FC-48FF-AE70-9C57571150CF}"/>
              </a:ext>
            </a:extLst>
          </p:cNvPr>
          <p:cNvSpPr txBox="1"/>
          <p:nvPr/>
        </p:nvSpPr>
        <p:spPr>
          <a:xfrm>
            <a:off x="3400248" y="1337907"/>
            <a:ext cx="2415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Высшая категория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BD86BB6-4429-4650-9B42-B40E1DC93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203765"/>
              </p:ext>
            </p:extLst>
          </p:nvPr>
        </p:nvGraphicFramePr>
        <p:xfrm>
          <a:off x="359532" y="2732122"/>
          <a:ext cx="8424936" cy="389623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2947728422"/>
                    </a:ext>
                  </a:extLst>
                </a:gridCol>
                <a:gridCol w="1591732">
                  <a:extLst>
                    <a:ext uri="{9D8B030D-6E8A-4147-A177-3AD203B41FA5}">
                      <a16:colId xmlns:a16="http://schemas.microsoft.com/office/drawing/2014/main" val="2100560796"/>
                    </a:ext>
                  </a:extLst>
                </a:gridCol>
                <a:gridCol w="1504612">
                  <a:extLst>
                    <a:ext uri="{9D8B030D-6E8A-4147-A177-3AD203B41FA5}">
                      <a16:colId xmlns:a16="http://schemas.microsoft.com/office/drawing/2014/main" val="909977636"/>
                    </a:ext>
                  </a:extLst>
                </a:gridCol>
              </a:tblGrid>
              <a:tr h="14236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Результативность профессиональной деятельности по выявлению развития у обучающихся способностей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 научной (интеллектуальной), творческой, физкультурно-спортивной деятельности: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-наличие диагностического инструментария по выявлению способностей </a:t>
                      </a:r>
                      <a:r>
                        <a:rPr lang="ru-RU" sz="1600" i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обуч-ся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 ежегодное (систематическое) участие обучающихся в проектной, социально-значимой деятельности, в конкурсах (с наличием призовых мест) по направлению профессиональной деятельности аттестуемого, в том числе организатором которых являются органы законодательной и исполнительной власти, осуществляющие управление в сфере образования (культуры или спорта) и подведомственные им организации или инициированные Президентом РФ (таблица № 3)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271197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41F731F-FDB4-49CD-8EB1-4E215869F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30259"/>
              </p:ext>
            </p:extLst>
          </p:nvPr>
        </p:nvGraphicFramePr>
        <p:xfrm>
          <a:off x="359532" y="1753517"/>
          <a:ext cx="8424936" cy="9631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1818885654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28218076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val="40333648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385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881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068" y="332656"/>
            <a:ext cx="7344816" cy="864096"/>
          </a:xfrm>
        </p:spPr>
        <p:txBody>
          <a:bodyPr>
            <a:noAutofit/>
          </a:bodyPr>
          <a:lstStyle/>
          <a:p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0BDDEA3-B218-4E88-96C8-0FC1CB3A18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260526"/>
              </p:ext>
            </p:extLst>
          </p:nvPr>
        </p:nvGraphicFramePr>
        <p:xfrm>
          <a:off x="611560" y="2642199"/>
          <a:ext cx="8147248" cy="2649542"/>
        </p:xfrm>
        <a:graphic>
          <a:graphicData uri="http://schemas.openxmlformats.org/drawingml/2006/table">
            <a:tbl>
              <a:tblPr/>
              <a:tblGrid>
                <a:gridCol w="1657701">
                  <a:extLst>
                    <a:ext uri="{9D8B030D-6E8A-4147-A177-3AD203B41FA5}">
                      <a16:colId xmlns:a16="http://schemas.microsoft.com/office/drawing/2014/main" val="1828795937"/>
                    </a:ext>
                  </a:extLst>
                </a:gridCol>
                <a:gridCol w="3520641">
                  <a:extLst>
                    <a:ext uri="{9D8B030D-6E8A-4147-A177-3AD203B41FA5}">
                      <a16:colId xmlns:a16="http://schemas.microsoft.com/office/drawing/2014/main" val="2153049430"/>
                    </a:ext>
                  </a:extLst>
                </a:gridCol>
                <a:gridCol w="1531401">
                  <a:extLst>
                    <a:ext uri="{9D8B030D-6E8A-4147-A177-3AD203B41FA5}">
                      <a16:colId xmlns:a16="http://schemas.microsoft.com/office/drawing/2014/main" val="4027734209"/>
                    </a:ext>
                  </a:extLst>
                </a:gridCol>
                <a:gridCol w="1437505">
                  <a:extLst>
                    <a:ext uri="{9D8B030D-6E8A-4147-A177-3AD203B41FA5}">
                      <a16:colId xmlns:a16="http://schemas.microsoft.com/office/drawing/2014/main" val="856293795"/>
                    </a:ext>
                  </a:extLst>
                </a:gridCol>
              </a:tblGrid>
              <a:tr h="1975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Форма представленного опыта работы (доклад, публикация, творческий отчет, мастер-класс и т.д.)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Документ, подтверждающий участие с указанием названия мероприятия, организатора.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Для инновационной, экспериментальной деятельности указывать полные реквизиты распорядительного акта об открытии площадки (№ ______ от _____________).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Тема </a:t>
                      </a:r>
                      <a:r>
                        <a:rPr lang="ru-RU" sz="16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представленно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опыта работы, инновации, эксперимента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Дата представления опыта работы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u="none" strike="noStrike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965024"/>
                  </a:ext>
                </a:extLst>
              </a:tr>
              <a:tr h="3188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21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6719900" y="207589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Таблица № 4</a:t>
            </a:r>
          </a:p>
        </p:txBody>
      </p:sp>
    </p:spTree>
    <p:extLst>
      <p:ext uri="{BB962C8B-B14F-4D97-AF65-F5344CB8AC3E}">
        <p14:creationId xmlns:p14="http://schemas.microsoft.com/office/powerpoint/2010/main" val="2968791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068" y="332656"/>
            <a:ext cx="7344816" cy="864096"/>
          </a:xfrm>
        </p:spPr>
        <p:txBody>
          <a:bodyPr>
            <a:noAutofit/>
          </a:bodyPr>
          <a:lstStyle/>
          <a:p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3779912" y="120009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Первая категория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ED07DAE-0B71-4B69-B5EC-54A97B5E5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829797"/>
              </p:ext>
            </p:extLst>
          </p:nvPr>
        </p:nvGraphicFramePr>
        <p:xfrm>
          <a:off x="448073" y="2563305"/>
          <a:ext cx="8434063" cy="386105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48064">
                  <a:extLst>
                    <a:ext uri="{9D8B030D-6E8A-4147-A177-3AD203B41FA5}">
                      <a16:colId xmlns:a16="http://schemas.microsoft.com/office/drawing/2014/main" val="22043175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488765216"/>
                    </a:ext>
                  </a:extLst>
                </a:gridCol>
                <a:gridCol w="1501823">
                  <a:extLst>
                    <a:ext uri="{9D8B030D-6E8A-4147-A177-3AD203B41FA5}">
                      <a16:colId xmlns:a16="http://schemas.microsoft.com/office/drawing/2014/main" val="13025954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Совершенствование методов обучения и воспитания в практической деятельности: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соответствие используемых методов целям, задачам и содержанию уроков/занятий/мероприятий, уровню познавательных возможностей, возрастных и психофизических особенностей обучающихся;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23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использование наряду с традиционными инновационных методических приемов 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19849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Транслирование в педагогических коллективах опыта практических результатов своей профессиональной деятельности (таблица № 4):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ежегодное 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систематическое)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транслирование опыта практических результатов своей профессиональной деятельности в педагогических коллективах, активное участие в работе МО на уровне ОО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605382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84EFC85-EB44-47CA-A091-BC47F7DD7EC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600200"/>
          <a:ext cx="8424936" cy="9631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3941999806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522109118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val="2228011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92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3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068" y="332656"/>
            <a:ext cx="7344816" cy="864096"/>
          </a:xfrm>
        </p:spPr>
        <p:txBody>
          <a:bodyPr>
            <a:noAutofit/>
          </a:bodyPr>
          <a:lstStyle/>
          <a:p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3779912" y="120009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Высшая категория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ED07DAE-0B71-4B69-B5EC-54A97B5E5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419549"/>
              </p:ext>
            </p:extLst>
          </p:nvPr>
        </p:nvGraphicFramePr>
        <p:xfrm>
          <a:off x="457200" y="2554584"/>
          <a:ext cx="8434063" cy="412197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48064">
                  <a:extLst>
                    <a:ext uri="{9D8B030D-6E8A-4147-A177-3AD203B41FA5}">
                      <a16:colId xmlns:a16="http://schemas.microsoft.com/office/drawing/2014/main" val="22043175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488765216"/>
                    </a:ext>
                  </a:extLst>
                </a:gridCol>
                <a:gridCol w="1501823">
                  <a:extLst>
                    <a:ext uri="{9D8B030D-6E8A-4147-A177-3AD203B41FA5}">
                      <a16:colId xmlns:a16="http://schemas.microsoft.com/office/drawing/2014/main" val="13025954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Совершенствование методов обучения и воспитания в практической деятельности: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соответствие используемых методов целям, задачам и содержанию уроков/занятий/мероприятий, уровню познавательных возможностей, возрастных и психофизических особенностей обучающихся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23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Продуктивное использование новых образовательных технологий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19849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Транслирование в педагогических коллективах опыта практических результатов своей профессиональной деятельности (таблица № 4):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ежегодное (систематическое) транслирование в педагогических коллективах опыта практических результатов своей профессиональной деятельности, в том числе экспериментальной и инновационной, активное участие в работе муниципальных и региональных МО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605382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84EFC85-EB44-47CA-A091-BC47F7DD7EC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600200"/>
          <a:ext cx="8424936" cy="9631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3941999806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522109118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val="2228011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92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863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068" y="332656"/>
            <a:ext cx="7344816" cy="864096"/>
          </a:xfrm>
        </p:spPr>
        <p:txBody>
          <a:bodyPr>
            <a:noAutofit/>
          </a:bodyPr>
          <a:lstStyle/>
          <a:p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3779912" y="120009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Высшая категория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ED07DAE-0B71-4B69-B5EC-54A97B5E5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470800"/>
              </p:ext>
            </p:extLst>
          </p:nvPr>
        </p:nvGraphicFramePr>
        <p:xfrm>
          <a:off x="457200" y="2554584"/>
          <a:ext cx="8434063" cy="23307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48064">
                  <a:extLst>
                    <a:ext uri="{9D8B030D-6E8A-4147-A177-3AD203B41FA5}">
                      <a16:colId xmlns:a16="http://schemas.microsoft.com/office/drawing/2014/main" val="22043175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488765216"/>
                    </a:ext>
                  </a:extLst>
                </a:gridCol>
                <a:gridCol w="1501823">
                  <a:extLst>
                    <a:ext uri="{9D8B030D-6E8A-4147-A177-3AD203B41FA5}">
                      <a16:colId xmlns:a16="http://schemas.microsoft.com/office/drawing/2014/main" val="1302595438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Участие в разработке программно-методического сопровождения образовательного процесса (таблица № 5):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активное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участие в разработке программно-методических продуктов (программы внеурочной деятельности/ </a:t>
                      </a:r>
                      <a:r>
                        <a:rPr lang="ru-RU" sz="1600" i="1" dirty="0" err="1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допол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. образовательные программы/ ЭОР/ дидактические материалы/методические пособия и др.), утвержденных и рекомендованных к использованию на различных уровнях, но не ниже муниципального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(внешняя положительная оценка) 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23109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84EFC85-EB44-47CA-A091-BC47F7DD7EC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600200"/>
          <a:ext cx="8424936" cy="9631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3941999806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522109118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val="2228011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92296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F1B1263-A6A0-440F-B7AC-E02918A47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913013"/>
              </p:ext>
            </p:extLst>
          </p:nvPr>
        </p:nvGraphicFramePr>
        <p:xfrm>
          <a:off x="448072" y="5023449"/>
          <a:ext cx="8434064" cy="1268921"/>
        </p:xfrm>
        <a:graphic>
          <a:graphicData uri="http://schemas.openxmlformats.org/drawingml/2006/table">
            <a:tbl>
              <a:tblPr firstRow="1" firstCol="1" bandRow="1"/>
              <a:tblGrid>
                <a:gridCol w="2066180">
                  <a:extLst>
                    <a:ext uri="{9D8B030D-6E8A-4147-A177-3AD203B41FA5}">
                      <a16:colId xmlns:a16="http://schemas.microsoft.com/office/drawing/2014/main" val="3000939371"/>
                    </a:ext>
                  </a:extLst>
                </a:gridCol>
                <a:gridCol w="2223611">
                  <a:extLst>
                    <a:ext uri="{9D8B030D-6E8A-4147-A177-3AD203B41FA5}">
                      <a16:colId xmlns:a16="http://schemas.microsoft.com/office/drawing/2014/main" val="3428325281"/>
                    </a:ext>
                  </a:extLst>
                </a:gridCol>
                <a:gridCol w="1616862">
                  <a:extLst>
                    <a:ext uri="{9D8B030D-6E8A-4147-A177-3AD203B41FA5}">
                      <a16:colId xmlns:a16="http://schemas.microsoft.com/office/drawing/2014/main" val="2188827160"/>
                    </a:ext>
                  </a:extLst>
                </a:gridCol>
                <a:gridCol w="2527411">
                  <a:extLst>
                    <a:ext uri="{9D8B030D-6E8A-4147-A177-3AD203B41FA5}">
                      <a16:colId xmlns:a16="http://schemas.microsoft.com/office/drawing/2014/main" val="241790015"/>
                    </a:ext>
                  </a:extLst>
                </a:gridCol>
              </a:tblGrid>
              <a:tr h="228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программно-методического продукта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участия в разработке (автор/соавтор/составитель)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разработки 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положительной внешней оценки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700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187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807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068" y="332656"/>
            <a:ext cx="7344816" cy="864096"/>
          </a:xfrm>
        </p:spPr>
        <p:txBody>
          <a:bodyPr>
            <a:noAutofit/>
          </a:bodyPr>
          <a:lstStyle/>
          <a:p>
            <a:r>
              <a:rPr lang="ru-RU" sz="26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Результативность личного вклада в повышение качества образования</a:t>
            </a:r>
            <a:endParaRPr lang="ru-RU" sz="2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F88A8-9E3C-42A0-9891-F20747D98A89}"/>
              </a:ext>
            </a:extLst>
          </p:cNvPr>
          <p:cNvSpPr txBox="1"/>
          <p:nvPr/>
        </p:nvSpPr>
        <p:spPr>
          <a:xfrm>
            <a:off x="3779912" y="120009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Высшая категория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ED07DAE-0B71-4B69-B5EC-54A97B5E5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375159"/>
              </p:ext>
            </p:extLst>
          </p:nvPr>
        </p:nvGraphicFramePr>
        <p:xfrm>
          <a:off x="457199" y="2563305"/>
          <a:ext cx="8434063" cy="20697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48064">
                  <a:extLst>
                    <a:ext uri="{9D8B030D-6E8A-4147-A177-3AD203B41FA5}">
                      <a16:colId xmlns:a16="http://schemas.microsoft.com/office/drawing/2014/main" val="22043175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488765216"/>
                    </a:ext>
                  </a:extLst>
                </a:gridCol>
                <a:gridCol w="1501823">
                  <a:extLst>
                    <a:ext uri="{9D8B030D-6E8A-4147-A177-3AD203B41FA5}">
                      <a16:colId xmlns:a16="http://schemas.microsoft.com/office/drawing/2014/main" val="1302595438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Участие в профессиональных конкурсах (таблица № 6):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активное участие</a:t>
                      </a: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и наличие призовых мест в профессиональных конкурсах, в том числе организатором которых являются органы законодательной и исполнительной власти, осуществляющие управление в сфере образования (культуры или спорта) и подведомственные им организации или инициированные Президентом РФ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23109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84EFC85-EB44-47CA-A091-BC47F7DD7EC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600200"/>
          <a:ext cx="8424936" cy="9631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592">
                  <a:extLst>
                    <a:ext uri="{9D8B030D-6E8A-4147-A177-3AD203B41FA5}">
                      <a16:colId xmlns:a16="http://schemas.microsoft.com/office/drawing/2014/main" val="3941999806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522109118"/>
                    </a:ext>
                  </a:extLst>
                </a:gridCol>
                <a:gridCol w="1504611">
                  <a:extLst>
                    <a:ext uri="{9D8B030D-6E8A-4147-A177-3AD203B41FA5}">
                      <a16:colId xmlns:a16="http://schemas.microsoft.com/office/drawing/2014/main" val="2228011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 всестороннего анализа профессиональной деятельности педагогического работника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1)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b="1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Вывод (специалист 2)</a:t>
                      </a:r>
                      <a:endParaRPr lang="ru-RU" sz="16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(соответствует,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не соответствует)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92296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A861FA7-19F1-41AB-AFF0-897B087EF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006734"/>
              </p:ext>
            </p:extLst>
          </p:nvPr>
        </p:nvGraphicFramePr>
        <p:xfrm>
          <a:off x="457199" y="5017282"/>
          <a:ext cx="8434063" cy="10179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41098">
                  <a:extLst>
                    <a:ext uri="{9D8B030D-6E8A-4147-A177-3AD203B41FA5}">
                      <a16:colId xmlns:a16="http://schemas.microsoft.com/office/drawing/2014/main" val="4034488499"/>
                    </a:ext>
                  </a:extLst>
                </a:gridCol>
                <a:gridCol w="2398647">
                  <a:extLst>
                    <a:ext uri="{9D8B030D-6E8A-4147-A177-3AD203B41FA5}">
                      <a16:colId xmlns:a16="http://schemas.microsoft.com/office/drawing/2014/main" val="3865570677"/>
                    </a:ext>
                  </a:extLst>
                </a:gridCol>
                <a:gridCol w="1087994">
                  <a:extLst>
                    <a:ext uri="{9D8B030D-6E8A-4147-A177-3AD203B41FA5}">
                      <a16:colId xmlns:a16="http://schemas.microsoft.com/office/drawing/2014/main" val="1176859484"/>
                    </a:ext>
                  </a:extLst>
                </a:gridCol>
                <a:gridCol w="1506324">
                  <a:extLst>
                    <a:ext uri="{9D8B030D-6E8A-4147-A177-3AD203B41FA5}">
                      <a16:colId xmlns:a16="http://schemas.microsoft.com/office/drawing/2014/main" val="30849848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Уровень, название профессионального конкурса, организатор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конкурсной работы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894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21172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AE4FBB-292B-4EE9-8296-4389F3719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6125280"/>
            <a:ext cx="849492" cy="6289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F12615-4704-4CD0-BD14-6FAA5158F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6125280"/>
            <a:ext cx="683559" cy="5831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32250D-DFA3-4589-ADA6-292530BACC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8385" y="6114102"/>
            <a:ext cx="587229" cy="58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6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404664"/>
            <a:ext cx="5256584" cy="1143000"/>
          </a:xfrm>
        </p:spPr>
        <p:txBody>
          <a:bodyPr>
            <a:normAutofit/>
          </a:bodyPr>
          <a:lstStyle/>
          <a:p>
            <a:br>
              <a:rPr lang="ru-RU" sz="3200" b="1" dirty="0"/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6388" y="1595944"/>
            <a:ext cx="81472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1) </a:t>
            </a:r>
            <a:r>
              <a:rPr lang="ru-RU" sz="2400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После пятнадцатого числа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каждого месяца изучить график проведения аттестации на сайте </a:t>
            </a:r>
            <a:r>
              <a:rPr lang="ru-RU" sz="24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ТОИПКРО,перейдя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по ссылке </a:t>
            </a:r>
            <a:r>
              <a:rPr lang="en-US" sz="2400" dirty="0">
                <a:latin typeface="PT Astra Serif" panose="020A0603040505020204" pitchFamily="18" charset="-52"/>
                <a:ea typeface="PT Astra Serif" panose="020A0603040505020204" pitchFamily="18" charset="-52"/>
                <a:hlinkClick r:id="rId3"/>
              </a:rPr>
              <a:t>https://toipkro.ru/departments/centr-attestacii-ocenki-32/attestaciya-pedagogicheskih-rabotnikov-242/grafiki-attestacii-227/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и </a:t>
            </a:r>
            <a:r>
              <a:rPr lang="ru-RU" sz="2400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личном кабинете специалиста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электронной системы «Аттестация», перейдя по ссылке  </a:t>
            </a:r>
            <a:r>
              <a:rPr lang="en-US" sz="2400" dirty="0">
                <a:latin typeface="PT Astra Serif" panose="020A0603040505020204" pitchFamily="18" charset="-52"/>
                <a:ea typeface="PT Astra Serif" panose="020A0603040505020204" pitchFamily="18" charset="-52"/>
                <a:hlinkClick r:id="rId4"/>
              </a:rPr>
              <a:t>https://toipkro.ru/departments/centr-attestacii-ocenki-32/attestaciya-pedagogicheskih-rabotnikov-242/elektronnaya-sistema-attestaciya-1069/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A002D0-0FED-4F35-8EF3-1675E2923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50" y="-10954"/>
            <a:ext cx="1322141" cy="149872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7FA2B7-EA45-4309-9AF8-D7DFE0D6A2EF}"/>
              </a:ext>
            </a:extLst>
          </p:cNvPr>
          <p:cNvSpPr/>
          <p:nvPr/>
        </p:nvSpPr>
        <p:spPr>
          <a:xfrm>
            <a:off x="2165347" y="461411"/>
            <a:ext cx="5029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Процедурные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4012916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EF54DCD-18EC-4E6E-B5AD-2366E7CF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4A2799-7FD0-497A-B2C0-9483A667E5B3}"/>
              </a:ext>
            </a:extLst>
          </p:cNvPr>
          <p:cNvSpPr/>
          <p:nvPr/>
        </p:nvSpPr>
        <p:spPr>
          <a:xfrm>
            <a:off x="485800" y="1700808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8. Вывод по итогам всестороннего анализа профессиональной деятельности: соответствует (не соответствует)</a:t>
            </a:r>
            <a:r>
              <a:rPr lang="ru-RU" sz="2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требованиям, предъявляемым</a:t>
            </a:r>
            <a:r>
              <a:rPr lang="ru-RU" sz="2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 высшей (или первой)</a:t>
            </a:r>
            <a:r>
              <a:rPr lang="ru-RU" sz="2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квалификационной категории по должности «___________________».</a:t>
            </a:r>
            <a:endParaRPr lang="ru-RU" sz="2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spcAft>
                <a:spcPts val="0"/>
              </a:spcAft>
            </a:pPr>
            <a:r>
              <a:rPr lang="ru-RU" sz="2200" baseline="30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				указать должность</a:t>
            </a:r>
            <a:endParaRPr lang="ru-RU" sz="2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9. Рекомендации: </a:t>
            </a:r>
            <a:r>
              <a:rPr lang="ru-RU" sz="2200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обязательно</a:t>
            </a:r>
            <a:r>
              <a:rPr lang="ru-RU" sz="22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указать рекомендации по повышению эффективности и качества педагогической деятельности (при несоответствии заявленной квалификационной категории, в том числе по отдельным показателям)</a:t>
            </a:r>
            <a:endParaRPr lang="ru-RU" sz="2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28364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78F0C1-B416-45B5-BF07-C1409408542E}"/>
              </a:ext>
            </a:extLst>
          </p:cNvPr>
          <p:cNvSpPr/>
          <p:nvPr/>
        </p:nvSpPr>
        <p:spPr>
          <a:xfrm>
            <a:off x="323528" y="1492572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000" dirty="0">
              <a:latin typeface="PT Astra Serif" panose="020A0603040505020204" pitchFamily="18" charset="-52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latin typeface="PT Astra Serif" panose="020A0603040505020204" pitchFamily="18" charset="-52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1.Специалист 1 ____________________________________________________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		ФИО, место работы, занимаемая должность                                        Подпись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2.Специалист 2  ___________________________________________________</a:t>
            </a:r>
          </a:p>
          <a:p>
            <a:pPr algn="just">
              <a:spcAft>
                <a:spcPts val="0"/>
              </a:spcAft>
            </a:pP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		ФИО, место работы, занимаемая должность</a:t>
            </a:r>
            <a:r>
              <a:rPr lang="ru-RU" sz="2000" b="1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                                       </a:t>
            </a: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Подпись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С итоговым заключением ознакомлен _________________________________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              					Дата               Подпись        Расшифровка подписи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С выводом  __________________________________________________________________</a:t>
            </a: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Согласен,  не согласен                                      Дата               Подпись</a:t>
            </a: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                       </a:t>
            </a:r>
            <a:r>
              <a:rPr lang="ru-RU" sz="2000" baseline="30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Расшифровка подписи</a:t>
            </a:r>
            <a:r>
              <a:rPr lang="ru-RU" sz="2000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 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8BD3E25-A59B-4888-A1B1-38B9DC4B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32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" y="-504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32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1534" y="6301899"/>
            <a:ext cx="8502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4"/>
              </a:rPr>
              <a:t>https://toipkro.ru/departments/centr-attestacii-ocenki-32/attestaciya-pedagogicheskih-rabotnikov-242/attestuemomu-223/</a:t>
            </a:r>
            <a:endParaRPr lang="ru-RU" sz="1200" dirty="0"/>
          </a:p>
          <a:p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1234572" y="170020"/>
            <a:ext cx="792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Аттестация педагогических работников в целях установления квалификационной категории «педагог-методист» или «педагог-наставник»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6213BB-EEC6-49BE-AB42-4CCF08221A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400" b="10096"/>
          <a:stretch/>
        </p:blipFill>
        <p:spPr>
          <a:xfrm>
            <a:off x="461534" y="992885"/>
            <a:ext cx="8070906" cy="560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69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33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388715"/>
            <a:ext cx="8502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3"/>
              </a:rPr>
              <a:t>https://toipkro.ru/departments/centr-attestacii-ocenki-32/attestaciya-pedagogicheskih-rabotnikov-242/attestuemomu-223/</a:t>
            </a:r>
            <a:endParaRPr lang="ru-RU" sz="1200" dirty="0"/>
          </a:p>
          <a:p>
            <a:endParaRPr lang="ru-RU" sz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912365-9F6B-4040-8522-5D224D8AA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06" y="1196753"/>
            <a:ext cx="8331557" cy="52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20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293096"/>
            <a:ext cx="5328592" cy="158417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Constantia" pitchFamily="18" charset="0"/>
              </a:rPr>
              <a:t>Спасибо 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44371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01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404664"/>
            <a:ext cx="5256584" cy="1143000"/>
          </a:xfrm>
        </p:spPr>
        <p:txBody>
          <a:bodyPr>
            <a:normAutofit/>
          </a:bodyPr>
          <a:lstStyle/>
          <a:p>
            <a:br>
              <a:rPr lang="ru-RU" sz="3200" b="1" dirty="0"/>
            </a:b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A002D0-0FED-4F35-8EF3-1675E2923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50" y="-10954"/>
            <a:ext cx="1322141" cy="149872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7FA2B7-EA45-4309-9AF8-D7DFE0D6A2EF}"/>
              </a:ext>
            </a:extLst>
          </p:cNvPr>
          <p:cNvSpPr/>
          <p:nvPr/>
        </p:nvSpPr>
        <p:spPr>
          <a:xfrm>
            <a:off x="2165347" y="461411"/>
            <a:ext cx="5029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Процедурные мероприятия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294839-3EBB-47E8-8E71-F9919ABD36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31" t="10800" r="56300" b="55601"/>
          <a:stretch/>
        </p:blipFill>
        <p:spPr>
          <a:xfrm>
            <a:off x="611560" y="1700808"/>
            <a:ext cx="7729396" cy="197045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B39C309-6E43-4C12-9210-7DD9EB8E4928}"/>
              </a:ext>
            </a:extLst>
          </p:cNvPr>
          <p:cNvSpPr/>
          <p:nvPr/>
        </p:nvSpPr>
        <p:spPr>
          <a:xfrm>
            <a:off x="971600" y="4005064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Замена специалистов после утверждения графика проведения аттестации без согласования с Центром аттестации педагогических работников ТОИПКРО не допускается.</a:t>
            </a:r>
          </a:p>
        </p:txBody>
      </p:sp>
    </p:spTree>
    <p:extLst>
      <p:ext uri="{BB962C8B-B14F-4D97-AF65-F5344CB8AC3E}">
        <p14:creationId xmlns:p14="http://schemas.microsoft.com/office/powerpoint/2010/main" val="128307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id="{5849BCB8-4B67-48CC-9284-8B97D3611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2) </a:t>
            </a:r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 очной форме аттестации:</a:t>
            </a:r>
          </a:p>
          <a:p>
            <a:pPr algn="just">
              <a:buFontTx/>
              <a:buChar char="-"/>
            </a:pPr>
            <a:r>
              <a:rPr lang="ru-RU" sz="2400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не менее чем за 14 дней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согласовать с педагогическим работником даты встречи и посещения его практической деятельности; 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сообщить руководителю образовательной организации, в которой работает педагогический работник, или ответственному за аттестацию педагогических работников о проведении процедурных мероприятий;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изучить сведения о результатах профессиональной деятельности педагогического работника в организации, в случае необходимости запросить дополнительные материалы;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посетить не менее двух и не более пяти уроков/ занятий/ мероприятий (аттестуемый педагогический работник вправе выбрать темы уроков/занятий/ мероприятий, а также формы их проведения).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A002D0-0FED-4F35-8EF3-1675E2923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50" y="-10954"/>
            <a:ext cx="1322141" cy="1498729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996D2925-8CD7-4BDD-8A14-77C92F1B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417791"/>
            <a:ext cx="5184576" cy="1067316"/>
          </a:xfrm>
        </p:spPr>
        <p:txBody>
          <a:bodyPr>
            <a:normAutofit fontScale="90000"/>
          </a:bodyPr>
          <a:lstStyle/>
          <a:p>
            <a:br>
              <a:rPr lang="ru-RU" sz="29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9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первый месяц аттестационного периода</a:t>
            </a:r>
            <a:br>
              <a:rPr lang="ru-RU" sz="27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0930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10279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3) </a:t>
            </a:r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 заочной форме аттестации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</a:p>
          <a:p>
            <a:pPr marL="342900" lvl="0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изучить результаты профессиональной деятельности аттестуемого педагогического работника, размещенные в автоматизированной информационной системе (на данный момент – электронная система «Аттестация» ТОИПКО), в том числе по указанным в ней ссылкам;</a:t>
            </a:r>
          </a:p>
          <a:p>
            <a:pPr marL="342900" lvl="0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запросить необходимые для аттестации педагогического работника материалы о результатах его профессиональной деятельности, которые не были найдены на официальных информационных ресурсах;</a:t>
            </a:r>
          </a:p>
          <a:p>
            <a:pPr marL="342900" lvl="0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просмотреть </a:t>
            </a:r>
            <a:r>
              <a:rPr lang="ru-RU" sz="2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запись двух уроков (занятий, мероприятий) по ссылкам, указанным в личном кабинете.</a:t>
            </a:r>
            <a:endParaRPr lang="ru-RU" sz="2400" dirty="0"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303E90-3D99-4F7D-84A8-06D77C6CE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5AB8D8-FAC9-42A3-BA70-BDBC856ABEDC}"/>
              </a:ext>
            </a:extLst>
          </p:cNvPr>
          <p:cNvSpPr/>
          <p:nvPr/>
        </p:nvSpPr>
        <p:spPr>
          <a:xfrm>
            <a:off x="2354692" y="399861"/>
            <a:ext cx="41057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первый месяц аттестационного периода</a:t>
            </a:r>
          </a:p>
        </p:txBody>
      </p:sp>
    </p:spTree>
    <p:extLst>
      <p:ext uri="{BB962C8B-B14F-4D97-AF65-F5344CB8AC3E}">
        <p14:creationId xmlns:p14="http://schemas.microsoft.com/office/powerpoint/2010/main" val="310143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31226"/>
            <a:ext cx="4032448" cy="93610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первый месяц аттестационного периода</a:t>
            </a:r>
            <a:br>
              <a:rPr lang="ru-RU" sz="2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26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16832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4) На основе анализа изученных материалов аттестуемого при очной и заочной формах аттестации установить соответствие результатов его профессиональной деятельности результатам  работы, предусмотренным пунктами 35 и 36 Порядка аттестации.</a:t>
            </a:r>
          </a:p>
          <a:p>
            <a:pPr lvl="0" algn="just">
              <a:spcAft>
                <a:spcPts val="0"/>
              </a:spcAft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5) Подготовить итоговое заключение, ознакомить с ним аттестуемого педагогического работника (под подпись). </a:t>
            </a:r>
          </a:p>
          <a:p>
            <a:pPr lvl="0" algn="just">
              <a:spcAft>
                <a:spcPts val="0"/>
              </a:spcAft>
            </a:pP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6) Оригинал итогового заключения, подписанного аттестуемым педагогическим работником и двумя специалистами, передать на хранение в образовательную организацию (личное дело педагогического работника).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4678EB-F8EE-468D-A455-039BD61C9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22111"/>
            <a:ext cx="1322141" cy="149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3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78085"/>
            <a:ext cx="4392488" cy="93610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Во второй месяц аттестационного периода</a:t>
            </a:r>
            <a:endParaRPr lang="ru-RU" sz="26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1664841"/>
            <a:ext cx="799288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7) </a:t>
            </a:r>
            <a:r>
              <a:rPr lang="ru-RU" sz="2600" i="1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 очной форме аттестации </a:t>
            </a:r>
            <a:r>
              <a:rPr lang="ru-RU" sz="26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(для специалистов г.Томска, ЗАТО Северск) </a:t>
            </a:r>
            <a:r>
              <a:rPr lang="ru-RU" sz="2600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второй экземпляр итогового заключения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сдать руководителю предметной группы </a:t>
            </a:r>
            <a:r>
              <a:rPr lang="ru-RU" sz="26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 10 числа 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второго месяца аттестационного периода; </a:t>
            </a:r>
          </a:p>
          <a:p>
            <a:pPr lvl="0"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 руководитель предметной группы (г. Томск, ЗАТО Северск) сдаёт второй экземпляр итогового заключения специалисту, ответственному за организацию и проведение аттестации по муниципальному образованию </a:t>
            </a:r>
            <a:r>
              <a:rPr lang="ru-RU" sz="26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 12 числа 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второго месяца с начала срока аттестации;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68207"/>
            <a:ext cx="7416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>
                <a:latin typeface="Times New Roman"/>
                <a:ea typeface="Times New Roman"/>
              </a:rPr>
              <a:t> </a:t>
            </a:r>
            <a:endParaRPr lang="ru-RU" sz="2600" dirty="0">
              <a:effectLst/>
              <a:latin typeface="Arial"/>
              <a:ea typeface="Times New Roman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3300E5-BA76-4033-9459-32DA92AC3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693" y="460286"/>
            <a:ext cx="4896544" cy="93610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Во </a:t>
            </a:r>
            <a:r>
              <a:rPr lang="ru-RU" sz="26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второй месяц аттестационного периода</a:t>
            </a:r>
            <a:endParaRPr lang="ru-RU" sz="26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09320"/>
            <a:ext cx="576064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68207"/>
            <a:ext cx="7416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>
                <a:latin typeface="Times New Roman"/>
                <a:ea typeface="Times New Roman"/>
              </a:rPr>
              <a:t> </a:t>
            </a:r>
            <a:endParaRPr lang="ru-RU" sz="2600" dirty="0">
              <a:effectLst/>
              <a:latin typeface="Arial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6553" y="205819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8) </a:t>
            </a:r>
            <a:r>
              <a:rPr lang="ru-RU" sz="2600" i="1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заочной форме аттестации и очной форме аттестации (для специалистов отдаленных муниципалитетов)</a:t>
            </a:r>
            <a:r>
              <a:rPr lang="ru-RU" sz="2600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сканированное изображение итогового заключения, подписанного аттестуемым педагогическим работником и двумя специалистами, размещается в автоматизированной информационной системе (на данный момент - электронная система «Аттестация»).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1CC76D-0F3A-4A56-A14F-664B6F486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53" y="96773"/>
            <a:ext cx="1322141" cy="149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8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2465</Words>
  <Application>Microsoft Office PowerPoint</Application>
  <PresentationFormat>Экран (4:3)</PresentationFormat>
  <Paragraphs>480</Paragraphs>
  <Slides>34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Constantia</vt:lpstr>
      <vt:lpstr>PT Astra Serif</vt:lpstr>
      <vt:lpstr>Times New Roman</vt:lpstr>
      <vt:lpstr>Тема Office</vt:lpstr>
      <vt:lpstr>Рекомендации по оценке  результатов профессиональной деятельности педагогических работников</vt:lpstr>
      <vt:lpstr>Презентация PowerPoint</vt:lpstr>
      <vt:lpstr> </vt:lpstr>
      <vt:lpstr> </vt:lpstr>
      <vt:lpstr> В первый месяц аттестационного периода </vt:lpstr>
      <vt:lpstr>Презентация PowerPoint</vt:lpstr>
      <vt:lpstr>В первый месяц аттестационного периода </vt:lpstr>
      <vt:lpstr>Во второй месяц аттестационного периода</vt:lpstr>
      <vt:lpstr>Во второй месяц аттестационного периода</vt:lpstr>
      <vt:lpstr>Всесторонний анализ профессиональной деятельности педагогических работников</vt:lpstr>
      <vt:lpstr>1. Результативность освоения образовательных программ по итогам внутренних  мониторинговых исследований)</vt:lpstr>
      <vt:lpstr>1. Результативность освоения образовательных программ по итогам внутренних  мониторинговых исследований)</vt:lpstr>
      <vt:lpstr>1. Результативность освоения образовательных программ по итогам внутренних  мониторинговых исследований)</vt:lpstr>
      <vt:lpstr>1. Результативность освоения образовательных программ по итогам внутренних  мониторинговых исследований)</vt:lpstr>
      <vt:lpstr>1. Результативность освоения образовательных программ по итогам внутренних  мониторинговых исследований)</vt:lpstr>
      <vt:lpstr>1. Результативность освоения образовательных программ по итогам внутренних  мониторинговых исследований)</vt:lpstr>
      <vt:lpstr>1. Результативность освоения образовательных программ по итогам внутренних  мониторинговых исследований)</vt:lpstr>
      <vt:lpstr>1. Результативность освоения образовательных программ по итогам внутренних  мониторинговых исследований)</vt:lpstr>
      <vt:lpstr>2. Результативность освоения образовательных программ по итогам внешних мониторинговых исследований </vt:lpstr>
      <vt:lpstr>2. Результативность освоения образовательных программ по итогам внешних мониторинговых исследований</vt:lpstr>
      <vt:lpstr>2. Результативность освоения образовательных программ по итогам внешних мониторинговых исследований</vt:lpstr>
      <vt:lpstr>3. Результативность профессиональной деятельности по выявлению и развитию у обучающихся способностей</vt:lpstr>
      <vt:lpstr>3. Результативность профессиональной деятельности по выявлению и развитию у обучающихся способностей</vt:lpstr>
      <vt:lpstr>3. Результативность профессиональной деятельности по выявлению и развитию у обучающихся способностей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4. Результативность личного вклада в повышение качества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Ольга Сергеевна Минич</cp:lastModifiedBy>
  <cp:revision>273</cp:revision>
  <dcterms:created xsi:type="dcterms:W3CDTF">2015-08-07T17:34:38Z</dcterms:created>
  <dcterms:modified xsi:type="dcterms:W3CDTF">2024-09-20T09:24:21Z</dcterms:modified>
</cp:coreProperties>
</file>