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6" r:id="rId2"/>
    <p:sldId id="291" r:id="rId3"/>
    <p:sldId id="293" r:id="rId4"/>
    <p:sldId id="295" r:id="rId5"/>
    <p:sldId id="296" r:id="rId6"/>
    <p:sldId id="297" r:id="rId7"/>
    <p:sldId id="299" r:id="rId8"/>
    <p:sldId id="300" r:id="rId9"/>
    <p:sldId id="301" r:id="rId10"/>
    <p:sldId id="309" r:id="rId11"/>
    <p:sldId id="302" r:id="rId12"/>
    <p:sldId id="307" r:id="rId13"/>
    <p:sldId id="306" r:id="rId14"/>
    <p:sldId id="305" r:id="rId15"/>
    <p:sldId id="303" r:id="rId16"/>
    <p:sldId id="304" r:id="rId17"/>
    <p:sldId id="308" r:id="rId18"/>
    <p:sldId id="310" r:id="rId19"/>
    <p:sldId id="292" r:id="rId20"/>
    <p:sldId id="311" r:id="rId21"/>
  </p:sldIdLst>
  <p:sldSz cx="12192000" cy="6858000"/>
  <p:notesSz cx="6858000" cy="9144000"/>
  <p:embeddedFontLs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13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orient="horz" pos="187" userDrawn="1">
          <p15:clr>
            <a:srgbClr val="A4A3A4"/>
          </p15:clr>
        </p15:guide>
        <p15:guide id="5" pos="143" userDrawn="1">
          <p15:clr>
            <a:srgbClr val="A4A3A4"/>
          </p15:clr>
        </p15:guide>
        <p15:guide id="6" pos="75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CCFFFF"/>
    <a:srgbClr val="FFCCCC"/>
    <a:srgbClr val="99CCFF"/>
    <a:srgbClr val="FFFFCC"/>
    <a:srgbClr val="FFCCFF"/>
    <a:srgbClr val="66FFFF"/>
    <a:srgbClr val="99FFCC"/>
    <a:srgbClr val="00CC66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03" d="100"/>
          <a:sy n="103" d="100"/>
        </p:scale>
        <p:origin x="-270" y="78"/>
      </p:cViewPr>
      <p:guideLst>
        <p:guide orient="horz" pos="4133"/>
        <p:guide orient="horz" pos="2160"/>
        <p:guide orient="horz" pos="187"/>
        <p:guide pos="3840"/>
        <p:guide pos="143"/>
        <p:guide pos="75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52B88-4EF6-441E-B55B-AC32CD3399D6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B116D-C8DF-4FE9-B312-859878AE8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611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4D1A5-F08B-408A-8525-CC79066732E6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25E3-C61A-4D64-BFB4-638B426CE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588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4D1A5-F08B-408A-8525-CC79066732E6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25E3-C61A-4D64-BFB4-638B426CE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80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4D1A5-F08B-408A-8525-CC79066732E6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25E3-C61A-4D64-BFB4-638B426CE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05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4D1A5-F08B-408A-8525-CC79066732E6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25E3-C61A-4D64-BFB4-638B426CE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277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4D1A5-F08B-408A-8525-CC79066732E6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25E3-C61A-4D64-BFB4-638B426CE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32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4D1A5-F08B-408A-8525-CC79066732E6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25E3-C61A-4D64-BFB4-638B426CE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984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4D1A5-F08B-408A-8525-CC79066732E6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25E3-C61A-4D64-BFB4-638B426CE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209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4D1A5-F08B-408A-8525-CC79066732E6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25E3-C61A-4D64-BFB4-638B426CE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899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4D1A5-F08B-408A-8525-CC79066732E6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25E3-C61A-4D64-BFB4-638B426CE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383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4D1A5-F08B-408A-8525-CC79066732E6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25E3-C61A-4D64-BFB4-638B426CE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64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4D1A5-F08B-408A-8525-CC79066732E6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25E3-C61A-4D64-BFB4-638B426CE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952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4D1A5-F08B-408A-8525-CC79066732E6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A25E3-C61A-4D64-BFB4-638B426CE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45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.pn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microsoft.com/office/2007/relationships/hdphoto" Target="../media/hdphoto1.wdp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4" Type="http://schemas.openxmlformats.org/officeDocument/2006/relationships/image" Target="../media/image2.pn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3" Type="http://schemas.microsoft.com/office/2007/relationships/hdphoto" Target="../media/hdphoto1.wdp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2.pn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microsoft.com/office/2007/relationships/hdphoto" Target="../media/hdphoto1.wdp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2.png"/><Relationship Id="rId9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microsoft.com/office/2007/relationships/hdphoto" Target="../media/hdphoto1.wdp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2.png"/><Relationship Id="rId9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microsoft.com/office/2007/relationships/hdphoto" Target="../media/hdphoto1.wdp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2.png"/><Relationship Id="rId9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2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Admin\Desktop\23701682-166897239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4" y="-1"/>
            <a:ext cx="12192000" cy="67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0" y="6581670"/>
            <a:ext cx="12192000" cy="276330"/>
          </a:xfrm>
          <a:prstGeom prst="rect">
            <a:avLst/>
          </a:prstGeom>
          <a:gradFill flip="none" rotWithShape="1">
            <a:gsLst>
              <a:gs pos="39000">
                <a:srgbClr val="1B719E"/>
              </a:gs>
              <a:gs pos="61000">
                <a:srgbClr val="FF66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1606276" y="488304"/>
            <a:ext cx="915404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 50» ЗАТО Северск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</a:t>
            </a:r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– пространство родительских 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инициатив»</a:t>
            </a:r>
          </a:p>
          <a:p>
            <a:pPr algn="ctr"/>
            <a:endParaRPr lang="ru-RU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2024-2028 год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22542" y="5344335"/>
            <a:ext cx="3572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Качесова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М.А., заместитель заведующего по ВМР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 50»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0" t="30404" r="17661" b="29460"/>
          <a:stretch/>
        </p:blipFill>
        <p:spPr>
          <a:xfrm>
            <a:off x="10489525" y="163082"/>
            <a:ext cx="1552066" cy="545720"/>
          </a:xfrm>
          <a:prstGeom prst="rect">
            <a:avLst/>
          </a:prstGeom>
        </p:spPr>
      </p:pic>
      <p:pic>
        <p:nvPicPr>
          <p:cNvPr id="1026" name="Picture 2" descr="C:\Users\Admin\Desktop\family-dialog-vector-20339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89"/>
          <a:stretch/>
        </p:blipFill>
        <p:spPr bwMode="auto">
          <a:xfrm>
            <a:off x="894457" y="4614324"/>
            <a:ext cx="2162548" cy="196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79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29672" y="88439"/>
            <a:ext cx="112037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Системность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программы от запуска до подведения итогов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235" y="6581670"/>
            <a:ext cx="12192000" cy="276330"/>
          </a:xfrm>
          <a:prstGeom prst="rect">
            <a:avLst/>
          </a:prstGeom>
          <a:gradFill flip="none" rotWithShape="1">
            <a:gsLst>
              <a:gs pos="39000">
                <a:srgbClr val="1B719E"/>
              </a:gs>
              <a:gs pos="61000">
                <a:srgbClr val="FF66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Выноска со стрелкой вправо 21"/>
          <p:cNvSpPr/>
          <p:nvPr/>
        </p:nvSpPr>
        <p:spPr>
          <a:xfrm rot="10800000">
            <a:off x="8208043" y="681393"/>
            <a:ext cx="2912535" cy="4721534"/>
          </a:xfrm>
          <a:prstGeom prst="rightArrowCallou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Выноска со стрелкой вправо 23"/>
          <p:cNvSpPr/>
          <p:nvPr/>
        </p:nvSpPr>
        <p:spPr>
          <a:xfrm>
            <a:off x="6782802" y="719517"/>
            <a:ext cx="3386194" cy="4721534"/>
          </a:xfrm>
          <a:prstGeom prst="rightArrowCallou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Выноска со стрелкой вправо 25"/>
          <p:cNvSpPr/>
          <p:nvPr/>
        </p:nvSpPr>
        <p:spPr>
          <a:xfrm>
            <a:off x="4857717" y="678241"/>
            <a:ext cx="2642822" cy="4724686"/>
          </a:xfrm>
          <a:prstGeom prst="rightArrowCallou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Выноска со стрелкой вправо 27"/>
          <p:cNvSpPr/>
          <p:nvPr/>
        </p:nvSpPr>
        <p:spPr>
          <a:xfrm>
            <a:off x="2609545" y="719517"/>
            <a:ext cx="2996928" cy="4721532"/>
          </a:xfrm>
          <a:prstGeom prst="rightArrow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Выноска со стрелкой вправо 29"/>
          <p:cNvSpPr/>
          <p:nvPr/>
        </p:nvSpPr>
        <p:spPr>
          <a:xfrm>
            <a:off x="235259" y="678241"/>
            <a:ext cx="3191431" cy="4762321"/>
          </a:xfrm>
          <a:prstGeom prst="rightArrowCallou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2609545" y="976203"/>
            <a:ext cx="190269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Обозначенная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 цель ДОУ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основы при постановке тактических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оперативных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целей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разработке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годовых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программ, реализующихся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учебного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ДОУ;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36860" y="995693"/>
            <a:ext cx="20553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Научно-методическое и организационное сопровождение реализации программы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управленческая команда, созданная из числа администрации и педагогов ДОУ, родителей (законных представителей) воспитанников, представителей общественных организаций и учреждений социального партнерства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865930" y="719517"/>
            <a:ext cx="218570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Подведение итогов, анализ достижений, выявление проблем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корректировок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Программу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осуществляются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на заседании управленческой команды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итоговом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педагогическом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совете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рассматриваться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родительских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собраниях и представляться через «Отчёт о  результатах самообследования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50»  заведующего ДОУ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287158" y="1110551"/>
            <a:ext cx="18334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проведение серии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семинаров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способствующих психологической и практической готовности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Программы «Детский сад – пространство родительских инициатив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0" t="30404" r="17661" b="29460"/>
          <a:stretch/>
        </p:blipFill>
        <p:spPr>
          <a:xfrm>
            <a:off x="10610469" y="88439"/>
            <a:ext cx="1552066" cy="54572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992793" y="1655589"/>
            <a:ext cx="163592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Мероприятия по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годовой план работы ДОУ;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36860" y="5781964"/>
            <a:ext cx="11273248" cy="323272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35259" y="5758934"/>
            <a:ext cx="11203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реализации инновационной программы можно представить в виде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 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Выгнутая вниз стрелка 8"/>
          <p:cNvSpPr/>
          <p:nvPr/>
        </p:nvSpPr>
        <p:spPr>
          <a:xfrm rot="5400000" flipV="1">
            <a:off x="9949228" y="4138413"/>
            <a:ext cx="3166905" cy="812803"/>
          </a:xfrm>
          <a:prstGeom prst="curvedUpArrow">
            <a:avLst/>
          </a:prstGeom>
          <a:gradFill>
            <a:gsLst>
              <a:gs pos="39000">
                <a:srgbClr val="1B719E"/>
              </a:gs>
              <a:gs pos="61000">
                <a:srgbClr val="FF6699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87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23701682-166897239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40"/>
            <a:ext cx="12192000" cy="67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581670"/>
            <a:ext cx="12192000" cy="276330"/>
          </a:xfrm>
          <a:prstGeom prst="rect">
            <a:avLst/>
          </a:prstGeom>
          <a:gradFill flip="none" rotWithShape="1">
            <a:gsLst>
              <a:gs pos="39000">
                <a:srgbClr val="1B719E"/>
              </a:gs>
              <a:gs pos="61000">
                <a:srgbClr val="FF66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0" t="30404" r="17661" b="29460"/>
          <a:stretch/>
        </p:blipFill>
        <p:spPr>
          <a:xfrm>
            <a:off x="10489525" y="163082"/>
            <a:ext cx="1552066" cy="545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5797" y="163082"/>
            <a:ext cx="8238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питанием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Admin\Desktop\фото\213 (8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29" y="685800"/>
            <a:ext cx="3388012" cy="225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фото\213 (1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46"/>
          <a:stretch/>
        </p:blipFill>
        <p:spPr bwMode="auto">
          <a:xfrm flipH="1">
            <a:off x="3682267" y="1125542"/>
            <a:ext cx="2662947" cy="191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фото\213 (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76509" y="914400"/>
            <a:ext cx="2402224" cy="360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фото\213 (6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861" y="3433615"/>
            <a:ext cx="2338559" cy="311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фото\70 (7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65" y="3037471"/>
            <a:ext cx="1979189" cy="351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\Desktop\фото\134 (2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56" y="3530175"/>
            <a:ext cx="4111507" cy="285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фото\26_06_2024 (1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308" y="4630287"/>
            <a:ext cx="2636076" cy="175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2024-2025\инновационная\2024-11-05_10-42-23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2" t="11367" r="13502" b="10912"/>
          <a:stretch/>
        </p:blipFill>
        <p:spPr bwMode="auto">
          <a:xfrm>
            <a:off x="6416449" y="1427016"/>
            <a:ext cx="2856859" cy="195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456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23701682-166897239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894"/>
            <a:ext cx="12192000" cy="67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581670"/>
            <a:ext cx="12192000" cy="276330"/>
          </a:xfrm>
          <a:prstGeom prst="rect">
            <a:avLst/>
          </a:prstGeom>
          <a:gradFill flip="none" rotWithShape="1">
            <a:gsLst>
              <a:gs pos="39000">
                <a:srgbClr val="1B719E"/>
              </a:gs>
              <a:gs pos="61000">
                <a:srgbClr val="FF66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0" t="30404" r="17661" b="29460"/>
          <a:stretch/>
        </p:blipFill>
        <p:spPr>
          <a:xfrm>
            <a:off x="10369440" y="162261"/>
            <a:ext cx="1552066" cy="545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3057" y="459193"/>
            <a:ext cx="8238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Экологический патруль</a:t>
            </a:r>
            <a:endParaRPr lang="ru-RU" sz="2000" dirty="0">
              <a:latin typeface="Times New Roman"/>
              <a:ea typeface="Times New Roma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Admin\Desktop\фото\241 (3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310" y="3522043"/>
            <a:ext cx="1774196" cy="295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фото\191 (1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044" y="4946972"/>
            <a:ext cx="2348268" cy="175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фото\19_06_2024(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1" y="708802"/>
            <a:ext cx="2013237" cy="268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фото\226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226" y="791246"/>
            <a:ext cx="2014365" cy="268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dmin\Desktop\фото\244 (2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12" y="3484640"/>
            <a:ext cx="1949776" cy="292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Admin\Desktop\фото\41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654" y="2209295"/>
            <a:ext cx="1877047" cy="262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Admin\Desktop\фото\124 (6)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043" y="479470"/>
            <a:ext cx="2482029" cy="165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Admin\Desktop\246 (5)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4" b="20597"/>
          <a:stretch/>
        </p:blipFill>
        <p:spPr bwMode="auto">
          <a:xfrm>
            <a:off x="4923118" y="3213795"/>
            <a:ext cx="2613892" cy="356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Admin\Desktop\фото\ш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310" y="3443755"/>
            <a:ext cx="2004290" cy="300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Admin\Desktop\фото\ц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514" y="370824"/>
            <a:ext cx="1980912" cy="297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Admin\Desktop\фото\й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234" y="1072435"/>
            <a:ext cx="2931660" cy="195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706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23701682-166897239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4" y="-1"/>
            <a:ext cx="12192000" cy="67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581670"/>
            <a:ext cx="12192000" cy="276330"/>
          </a:xfrm>
          <a:prstGeom prst="rect">
            <a:avLst/>
          </a:prstGeom>
          <a:gradFill flip="none" rotWithShape="1">
            <a:gsLst>
              <a:gs pos="39000">
                <a:srgbClr val="1B719E"/>
              </a:gs>
              <a:gs pos="61000">
                <a:srgbClr val="FF66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0" t="30404" r="17661" b="29460"/>
          <a:stretch/>
        </p:blipFill>
        <p:spPr>
          <a:xfrm>
            <a:off x="10489525" y="163082"/>
            <a:ext cx="1552066" cy="545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2075" y="435942"/>
            <a:ext cx="8238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Родительский патруль</a:t>
            </a:r>
            <a:endParaRPr lang="ru-RU" sz="2000" dirty="0">
              <a:latin typeface="Times New Roman"/>
              <a:ea typeface="Times New Roma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C:\Users\Admin\Desktop\фото\23 (8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600" y="4140672"/>
            <a:ext cx="2982646" cy="224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фото\34 (2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886" y="755525"/>
            <a:ext cx="2415705" cy="322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esktop\фото\205 (9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570" y="4257964"/>
            <a:ext cx="3098275" cy="232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dmin\Desktop\фото\205 (8)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1"/>
          <a:stretch/>
        </p:blipFill>
        <p:spPr bwMode="auto">
          <a:xfrm>
            <a:off x="6310845" y="3002158"/>
            <a:ext cx="2610272" cy="153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фото\200 (4)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6"/>
          <a:stretch/>
        </p:blipFill>
        <p:spPr bwMode="auto">
          <a:xfrm>
            <a:off x="209355" y="2595418"/>
            <a:ext cx="3003215" cy="185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фото\у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57" y="457201"/>
            <a:ext cx="3008439" cy="20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Admin\Desktop\фото\ф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804" y="4715435"/>
            <a:ext cx="2488313" cy="186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Admin\Desktop\фото\ы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133" y="914400"/>
            <a:ext cx="2456012" cy="327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270" y="842729"/>
            <a:ext cx="3493530" cy="206672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050" name="Picture 2" descr="D:\2023-2024\безопасность\фото\244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26" y="4539317"/>
            <a:ext cx="2803500" cy="210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706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23701682-166897239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4" y="-1"/>
            <a:ext cx="12192000" cy="67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581670"/>
            <a:ext cx="12192000" cy="276330"/>
          </a:xfrm>
          <a:prstGeom prst="rect">
            <a:avLst/>
          </a:prstGeom>
          <a:gradFill flip="none" rotWithShape="1">
            <a:gsLst>
              <a:gs pos="39000">
                <a:srgbClr val="1B719E"/>
              </a:gs>
              <a:gs pos="61000">
                <a:srgbClr val="FF66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0" t="30404" r="17661" b="29460"/>
          <a:stretch/>
        </p:blipFill>
        <p:spPr>
          <a:xfrm>
            <a:off x="10489525" y="163082"/>
            <a:ext cx="1552066" cy="545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6654" y="308692"/>
            <a:ext cx="8238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Родительские мастерские</a:t>
            </a:r>
            <a:endParaRPr lang="ru-RU" sz="2000" dirty="0">
              <a:latin typeface="Times New Roman"/>
              <a:ea typeface="Times New Roma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Admin\Desktop\фото\19_06_2024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328" y="4304452"/>
            <a:ext cx="3099032" cy="232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фото\77 (8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74" y="228604"/>
            <a:ext cx="2503008" cy="325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фото\66 (1)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0"/>
          <a:stretch/>
        </p:blipFill>
        <p:spPr bwMode="auto">
          <a:xfrm>
            <a:off x="1122218" y="3536842"/>
            <a:ext cx="2281382" cy="287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\Desktop\фото\6 (2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071" y="790105"/>
            <a:ext cx="2253673" cy="338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dmin\Desktop\фото\36 (3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930" y="4304452"/>
            <a:ext cx="3158599" cy="210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Admin\Desktop\фото\94 (1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499" y="790106"/>
            <a:ext cx="2591955" cy="345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Admin\Desktop\255 (1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164" y="847043"/>
            <a:ext cx="2519482" cy="335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706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23701682-166897239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4" y="-1"/>
            <a:ext cx="12192000" cy="67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581670"/>
            <a:ext cx="12192000" cy="276330"/>
          </a:xfrm>
          <a:prstGeom prst="rect">
            <a:avLst/>
          </a:prstGeom>
          <a:gradFill flip="none" rotWithShape="1">
            <a:gsLst>
              <a:gs pos="39000">
                <a:srgbClr val="1B719E"/>
              </a:gs>
              <a:gs pos="61000">
                <a:srgbClr val="FF66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0" t="30404" r="17661" b="29460"/>
          <a:stretch/>
        </p:blipFill>
        <p:spPr>
          <a:xfrm>
            <a:off x="10489525" y="163082"/>
            <a:ext cx="1552066" cy="545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2836" y="235887"/>
            <a:ext cx="8238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Профориентационная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 родительская команда</a:t>
            </a:r>
            <a:endParaRPr lang="ru-RU" sz="2000" dirty="0">
              <a:latin typeface="Times New Roman"/>
              <a:ea typeface="Times New Roma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Admin\Desktop\фото\127 (8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45" y="685800"/>
            <a:ext cx="3113810" cy="207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249 (3)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109" y="2983471"/>
            <a:ext cx="1990981" cy="265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фото\з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0" y="2842618"/>
            <a:ext cx="2379786" cy="356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фото\34 (5)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0"/>
          <a:stretch/>
        </p:blipFill>
        <p:spPr bwMode="auto">
          <a:xfrm>
            <a:off x="3691103" y="658270"/>
            <a:ext cx="4972606" cy="213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фото\е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52" y="2890056"/>
            <a:ext cx="3153707" cy="210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Admin\Desktop\фото\172 (7)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031" y="2842618"/>
            <a:ext cx="1436111" cy="200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Admin\Desktop\фото\щ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299" y="716467"/>
            <a:ext cx="3249791" cy="216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Admin\Desktop\фото\111 (1)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518" y="2983470"/>
            <a:ext cx="1960682" cy="348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Admin\Desktop\фото\206 (2)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4" t="23895" r="2864" b="16932"/>
          <a:stretch/>
        </p:blipFill>
        <p:spPr bwMode="auto">
          <a:xfrm>
            <a:off x="3493281" y="5061155"/>
            <a:ext cx="3289327" cy="14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774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23701682-166897239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4" y="-1"/>
            <a:ext cx="12192000" cy="67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581670"/>
            <a:ext cx="12192000" cy="276330"/>
          </a:xfrm>
          <a:prstGeom prst="rect">
            <a:avLst/>
          </a:prstGeom>
          <a:gradFill flip="none" rotWithShape="1">
            <a:gsLst>
              <a:gs pos="39000">
                <a:srgbClr val="1B719E"/>
              </a:gs>
              <a:gs pos="61000">
                <a:srgbClr val="FF66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0" t="30404" r="17661" b="29460"/>
          <a:stretch/>
        </p:blipFill>
        <p:spPr>
          <a:xfrm>
            <a:off x="10489525" y="163082"/>
            <a:ext cx="1552066" cy="545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0689" y="163082"/>
            <a:ext cx="8238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Благотворительное объединение неравнодушных родителей</a:t>
            </a:r>
            <a:endParaRPr lang="ru-RU" sz="20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1200" dirty="0">
              <a:latin typeface="Times New Roman"/>
              <a:ea typeface="Times New Roma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http://cad50.vseversk.ru/Foto/Foto2024/2024_241-260/2024_250/250%20(10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444" y="635785"/>
            <a:ext cx="4422392" cy="228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\Desktop\фото\г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693" y="803564"/>
            <a:ext cx="1927898" cy="289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фото\х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69" y="163083"/>
            <a:ext cx="2153140" cy="322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esktop\фото\ъ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25" y="3469304"/>
            <a:ext cx="2072064" cy="311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dmin\Desktop\фото\206 (3)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t="11242" r="25827"/>
          <a:stretch/>
        </p:blipFill>
        <p:spPr bwMode="auto">
          <a:xfrm>
            <a:off x="10020870" y="3800594"/>
            <a:ext cx="2113543" cy="265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Admin\Desktop\фото\158 (4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745" y="4141237"/>
            <a:ext cx="3304792" cy="220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Без имени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690" y="708803"/>
            <a:ext cx="2423149" cy="363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Без имени 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629" y="3060582"/>
            <a:ext cx="3275896" cy="218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774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23701682-166897239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7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19201" y="1149079"/>
            <a:ext cx="1082239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Полнота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программы: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идея. Определение проблемного поля и поиск решений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составляющая программы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«Детский сад – пространство родительских инициатив»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Нормативно-правовое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программы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Сроки. Этапы и план реализации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Механизмы реализации инновационной программы.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Готовые методические продукты, используемые при реализации программы (перечень и краткая характеристика).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продукты.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реализации программы.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внешние  эффекты.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и компетенции участников реализации инновационной программы.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и социальные партнеры программы.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реализации программы (воплощение идеи).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по продвижению и тиражированию инновации.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развития инновационной программы.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Необходимые ресурсы, требуемое финансирование и предполагаемые источники финансирования.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апробации и диссеминации результатов.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Риски и пути преодоления.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самооценки.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0" t="30404" r="17661" b="29460"/>
          <a:stretch/>
        </p:blipFill>
        <p:spPr>
          <a:xfrm>
            <a:off x="10489525" y="163082"/>
            <a:ext cx="1552066" cy="5457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6581670"/>
            <a:ext cx="12192000" cy="276330"/>
          </a:xfrm>
          <a:prstGeom prst="rect">
            <a:avLst/>
          </a:prstGeom>
          <a:gradFill flip="none" rotWithShape="1">
            <a:gsLst>
              <a:gs pos="39000">
                <a:srgbClr val="1B719E"/>
              </a:gs>
              <a:gs pos="61000">
                <a:srgbClr val="FF66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49381" y="163082"/>
            <a:ext cx="10889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Транслируемость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инновационной  идеи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опыт может быть реализован практически любой образовательной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организации, т.к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структуре программы достаточно полно прописаны все моменты.</a:t>
            </a:r>
          </a:p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12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0677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23701682-166897239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7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581670"/>
            <a:ext cx="12192000" cy="276330"/>
          </a:xfrm>
          <a:prstGeom prst="rect">
            <a:avLst/>
          </a:prstGeom>
          <a:gradFill flip="none" rotWithShape="1">
            <a:gsLst>
              <a:gs pos="39000">
                <a:srgbClr val="1B719E"/>
              </a:gs>
              <a:gs pos="61000">
                <a:srgbClr val="FF66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0" t="30404" r="17661" b="29460"/>
          <a:stretch/>
        </p:blipFill>
        <p:spPr>
          <a:xfrm>
            <a:off x="10489525" y="163082"/>
            <a:ext cx="1552066" cy="545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1089" y="163081"/>
            <a:ext cx="8238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                  Согласованность структурных частей программы</a:t>
            </a:r>
            <a:endParaRPr lang="ru-RU" sz="20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1200" dirty="0">
              <a:latin typeface="Times New Roman"/>
              <a:ea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54546" y="858982"/>
            <a:ext cx="4498109" cy="1477818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652655" y="942308"/>
            <a:ext cx="12251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7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=</a:t>
            </a:r>
            <a:r>
              <a:rPr lang="en-US" sz="7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&gt;</a:t>
            </a: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1200" dirty="0">
              <a:latin typeface="Times New Roman"/>
              <a:ea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4909" y="1110035"/>
            <a:ext cx="338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Анализ ситуации</a:t>
            </a:r>
          </a:p>
          <a:p>
            <a:pPr lvl="0" algn="ctr"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 </a:t>
            </a: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1200" dirty="0">
              <a:latin typeface="Times New Roman"/>
              <a:ea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11819" y="852921"/>
            <a:ext cx="4793673" cy="1483879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189159" y="849975"/>
            <a:ext cx="43101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Описание проблемы</a:t>
            </a:r>
          </a:p>
          <a:p>
            <a:pPr lvl="0" algn="ctr">
              <a:spcAft>
                <a:spcPts val="0"/>
              </a:spcAft>
            </a:pPr>
            <a:endParaRPr lang="ru-RU" sz="14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ctr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Рано или поздно, перед каждым ДОУ встает актуальная проблема, которая состоит в определении путей управления взаимодействием родителей и педагогов в детском саду. </a:t>
            </a: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1200" dirty="0">
              <a:latin typeface="Times New Roman"/>
              <a:ea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54545" y="2489200"/>
            <a:ext cx="4498110" cy="1477818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811819" y="2489200"/>
            <a:ext cx="4793673" cy="1477818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597237" y="2493818"/>
            <a:ext cx="12251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7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=</a:t>
            </a:r>
            <a:r>
              <a:rPr lang="en-US" sz="7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&gt;</a:t>
            </a: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1200" dirty="0">
              <a:latin typeface="Times New Roman"/>
              <a:ea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44039" y="2737433"/>
            <a:ext cx="3388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Концепция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идея</a:t>
            </a:r>
            <a:endParaRPr lang="ru-RU" sz="2000" b="1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родительских объединений и включение их в управленческую команду</a:t>
            </a: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1200" dirty="0">
              <a:latin typeface="Times New Roman"/>
              <a:ea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22406" y="2521990"/>
            <a:ext cx="478308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просветительская деятельность;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практическая деятельность(реализация совместных детско-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-педагогических проектов и инициатив);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деятельность направленная на развитие детского сада</a:t>
            </a:r>
            <a:r>
              <a:rPr lang="ru-RU" sz="14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1200" dirty="0">
              <a:latin typeface="Times New Roman"/>
              <a:ea typeface="Times New Roman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54545" y="4134607"/>
            <a:ext cx="4498110" cy="1477818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811818" y="4134607"/>
            <a:ext cx="4793673" cy="1477818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624946" y="4181018"/>
            <a:ext cx="12251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7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=</a:t>
            </a:r>
            <a:r>
              <a:rPr lang="en-US" sz="7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&gt;</a:t>
            </a: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1200" dirty="0">
              <a:latin typeface="Times New Roman"/>
              <a:ea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09544" y="4151931"/>
            <a:ext cx="33881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Цель программы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вовлечение родителей в управление детским садом, через организацию пространства родительских инициатив</a:t>
            </a:r>
            <a:r>
              <a:rPr lang="ru-RU" sz="1400" dirty="0"/>
              <a:t>.</a:t>
            </a:r>
          </a:p>
          <a:p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1200" dirty="0">
              <a:latin typeface="Times New Roman"/>
              <a:ea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19893" y="4164450"/>
            <a:ext cx="33881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Ресурсы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Материально-технические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Программно-методические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Кадровые </a:t>
            </a:r>
            <a:endParaRPr lang="ru-RU" sz="1400" dirty="0"/>
          </a:p>
          <a:p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12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9001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23701682-166897239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5717309" cy="67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6581670"/>
            <a:ext cx="12192000" cy="276330"/>
          </a:xfrm>
          <a:prstGeom prst="rect">
            <a:avLst/>
          </a:prstGeom>
          <a:gradFill flip="none" rotWithShape="1">
            <a:gsLst>
              <a:gs pos="39000">
                <a:srgbClr val="1B719E"/>
              </a:gs>
              <a:gs pos="61000">
                <a:srgbClr val="FF66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D:\Мои документы\2024_11_12\IMG_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982" y="461172"/>
            <a:ext cx="3819161" cy="540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60798" y="1375929"/>
            <a:ext cx="670858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в этом направлении детский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уже представлял на уровне муниципалитета и стал победителем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 место, 2024 год) 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номинации «Лучший опыт вовлечения родителей в управление детским садом» муниципального конкурса «Современные системы взаимодействия образовательных учреждений 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семьи.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12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88169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23701682-166897239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322619" y="2847501"/>
            <a:ext cx="726901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52944" y="3042240"/>
            <a:ext cx="67147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последние пять лет коллектив детского сада, представляя опыт инновационной практики, становился победителем таких значимых конкурсов, как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смотр-конкурс «Образцовый детский сад» (2019, 2021, 2023гг.),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смотр-конкурс образовательных организаций «Гордость отечественного образования» (2020, 2022гг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.),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смотр-конкурс «Детский сад года» (2020, 2022гг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.).,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"Образовательная организация XXI века. Лига лидеров - 2023" (ноябрь, 2023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6581670"/>
            <a:ext cx="12192000" cy="276330"/>
          </a:xfrm>
          <a:prstGeom prst="rect">
            <a:avLst/>
          </a:prstGeom>
          <a:gradFill flip="none" rotWithShape="1">
            <a:gsLst>
              <a:gs pos="39000">
                <a:srgbClr val="1B719E"/>
              </a:gs>
              <a:gs pos="61000">
                <a:srgbClr val="FF66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0" t="30404" r="17661" b="29460"/>
          <a:stretch/>
        </p:blipFill>
        <p:spPr>
          <a:xfrm>
            <a:off x="10489525" y="163082"/>
            <a:ext cx="1552066" cy="545720"/>
          </a:xfrm>
          <a:prstGeom prst="rect">
            <a:avLst/>
          </a:prstGeom>
        </p:spPr>
      </p:pic>
      <p:pic>
        <p:nvPicPr>
          <p:cNvPr id="16" name="Picture 5" descr="C:\Users\Admin\Desktop\maxresdefaul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7" t="4220" r="11937" b="4641"/>
          <a:stretch/>
        </p:blipFill>
        <p:spPr bwMode="auto">
          <a:xfrm>
            <a:off x="10161726" y="2003501"/>
            <a:ext cx="1879865" cy="153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Без имени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127" y="3518322"/>
            <a:ext cx="4084464" cy="306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939636" y="163082"/>
            <a:ext cx="8549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нашего детского сада начинается в 1969 году.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№ 50» функционирует 17 групп,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рассчитанных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370 мест для детей в возрасте от 1 года до 8 лет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52944" y="1215039"/>
            <a:ext cx="107880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МБДОУ «Детский сад № 50» имеет опыт реализации инновационных практик. </a:t>
            </a:r>
          </a:p>
          <a:p>
            <a:pPr marL="171450" indent="-1714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инновационная площадка ТОИПКРО «Повышение компетенций участников образовательных отношений по разрешению конфликтов и развитие Службы примирения». </a:t>
            </a:r>
          </a:p>
          <a:p>
            <a:pPr marL="171450" indent="-1714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экологического образования и формирования экологической культуры на 2021-2025 годы»</a:t>
            </a:r>
          </a:p>
          <a:p>
            <a:pPr marL="171450" indent="-1714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инновационный проект ДОО ТО «Развитие пространственного мышления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дошкольников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основы формирования естественно-научных, цифровых и инженерных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концепций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будущего»</a:t>
            </a:r>
          </a:p>
          <a:p>
            <a:pPr marL="171450" indent="-1714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этнокультурного образования»</a:t>
            </a:r>
          </a:p>
        </p:txBody>
      </p:sp>
      <p:sp>
        <p:nvSpPr>
          <p:cNvPr id="21" name="Овал 20"/>
          <p:cNvSpPr/>
          <p:nvPr/>
        </p:nvSpPr>
        <p:spPr>
          <a:xfrm>
            <a:off x="1004839" y="1619318"/>
            <a:ext cx="260604" cy="260604"/>
          </a:xfrm>
          <a:prstGeom prst="ellipse">
            <a:avLst/>
          </a:prstGeom>
          <a:solidFill>
            <a:srgbClr val="1B7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999350" y="2016264"/>
            <a:ext cx="260604" cy="260604"/>
          </a:xfrm>
          <a:prstGeom prst="ellipse">
            <a:avLst/>
          </a:prstGeom>
          <a:solidFill>
            <a:srgbClr val="1B7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1004839" y="2404409"/>
            <a:ext cx="260604" cy="260604"/>
          </a:xfrm>
          <a:prstGeom prst="ellipse">
            <a:avLst/>
          </a:prstGeom>
          <a:solidFill>
            <a:srgbClr val="1B7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999350" y="2948031"/>
            <a:ext cx="260604" cy="260604"/>
          </a:xfrm>
          <a:prstGeom prst="ellipse">
            <a:avLst/>
          </a:prstGeom>
          <a:solidFill>
            <a:srgbClr val="1B7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1117722" y="4595720"/>
            <a:ext cx="260604" cy="260604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117722" y="5038300"/>
            <a:ext cx="260604" cy="260604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1117722" y="5465632"/>
            <a:ext cx="260604" cy="260604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1117722" y="5865719"/>
            <a:ext cx="260604" cy="260604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086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Admin\Desktop\23701682-166897239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4" y="-1"/>
            <a:ext cx="12192000" cy="67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0" y="6581670"/>
            <a:ext cx="12192000" cy="276330"/>
          </a:xfrm>
          <a:prstGeom prst="rect">
            <a:avLst/>
          </a:prstGeom>
          <a:gradFill flip="none" rotWithShape="1">
            <a:gsLst>
              <a:gs pos="39000">
                <a:srgbClr val="1B719E"/>
              </a:gs>
              <a:gs pos="61000">
                <a:srgbClr val="FF66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1518977" y="481465"/>
            <a:ext cx="915404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 50» ЗАТО Северск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</a:t>
            </a:r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– пространство родительских 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инициатив»</a:t>
            </a:r>
          </a:p>
          <a:p>
            <a:pPr algn="ctr"/>
            <a:endParaRPr lang="ru-RU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2024-2028 год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22542" y="5344335"/>
            <a:ext cx="3572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Качесова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М.А., заместитель заведующего по ВМР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 50»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0" t="30404" r="17661" b="29460"/>
          <a:stretch/>
        </p:blipFill>
        <p:spPr>
          <a:xfrm>
            <a:off x="10489525" y="163082"/>
            <a:ext cx="1552066" cy="545720"/>
          </a:xfrm>
          <a:prstGeom prst="rect">
            <a:avLst/>
          </a:prstGeom>
        </p:spPr>
      </p:pic>
      <p:pic>
        <p:nvPicPr>
          <p:cNvPr id="1026" name="Picture 2" descr="C:\Users\Admin\Desktop\family-dialog-vector-20339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89"/>
          <a:stretch/>
        </p:blipFill>
        <p:spPr bwMode="auto">
          <a:xfrm>
            <a:off x="894457" y="4614324"/>
            <a:ext cx="2162548" cy="196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57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23701682-166897239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8" y="-3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046" y="268017"/>
            <a:ext cx="1182254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«Детский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–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 </a:t>
            </a:r>
          </a:p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родительских инициатив»</a:t>
            </a:r>
          </a:p>
          <a:p>
            <a:pPr algn="ctr"/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 contras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794" y="1271733"/>
            <a:ext cx="4968951" cy="2497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6820" y="1969992"/>
            <a:ext cx="4189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вовлечение родителей в управление детским садом, через организацию пространства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родительских инициатив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71441" y="3867536"/>
            <a:ext cx="11121322" cy="1107902"/>
          </a:xfrm>
          <a:prstGeom prst="roundRect">
            <a:avLst>
              <a:gd name="adj" fmla="val 50000"/>
            </a:avLst>
          </a:prstGeom>
          <a:noFill/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14824" y="4975438"/>
            <a:ext cx="10617244" cy="8619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245844" y="3879836"/>
            <a:ext cx="104196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продвижения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инновационных методов управления, совершенствования механизмов инновационного развития МБДОУ «Детский сад № 50», укрепление позиции детского сада в обществе как сада с открытой образовательной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средой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60794" y="5837381"/>
            <a:ext cx="9426846" cy="548009"/>
          </a:xfrm>
          <a:prstGeom prst="roundRect">
            <a:avLst>
              <a:gd name="adj" fmla="val 50000"/>
            </a:avLst>
          </a:prstGeom>
          <a:noFill/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245844" y="4975438"/>
            <a:ext cx="9202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плодотворнее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педагогов и родителей в дошкольной образовательной организации, вовлечение их в жизнь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ДОУ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5216" y="5911330"/>
            <a:ext cx="9202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родительских объединений для реализации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6474" y="3463416"/>
            <a:ext cx="1598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Задачи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4" name="Picture 3" descr="C:\Users\Admin\Desktop\Без имени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t="27271" r="387" b="26677"/>
          <a:stretch/>
        </p:blipFill>
        <p:spPr bwMode="auto">
          <a:xfrm>
            <a:off x="9525819" y="972107"/>
            <a:ext cx="2466944" cy="278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0" t="30404" r="17661" b="29460"/>
          <a:stretch/>
        </p:blipFill>
        <p:spPr>
          <a:xfrm>
            <a:off x="10489525" y="163082"/>
            <a:ext cx="1552066" cy="54572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0" y="6581670"/>
            <a:ext cx="12192000" cy="276330"/>
          </a:xfrm>
          <a:prstGeom prst="rect">
            <a:avLst/>
          </a:prstGeom>
          <a:gradFill flip="none" rotWithShape="1">
            <a:gsLst>
              <a:gs pos="39000">
                <a:srgbClr val="1B719E"/>
              </a:gs>
              <a:gs pos="61000">
                <a:srgbClr val="FF66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>
            <a:off x="6938462" y="2044253"/>
            <a:ext cx="1897857" cy="826844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084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Admin\Desktop\23701682-166897239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" y="-140224"/>
            <a:ext cx="12192000" cy="6780175"/>
          </a:xfrm>
          <a:prstGeom prst="rect">
            <a:avLst/>
          </a:prstGeom>
          <a:noFill/>
          <a:ln w="4445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0" y="6581670"/>
            <a:ext cx="12192000" cy="276330"/>
          </a:xfrm>
          <a:prstGeom prst="rect">
            <a:avLst/>
          </a:prstGeom>
          <a:gradFill flip="none" rotWithShape="1">
            <a:gsLst>
              <a:gs pos="39000">
                <a:srgbClr val="1B719E"/>
              </a:gs>
              <a:gs pos="61000">
                <a:srgbClr val="FF66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0" t="30404" r="17661" b="29460"/>
          <a:stretch/>
        </p:blipFill>
        <p:spPr>
          <a:xfrm>
            <a:off x="10489525" y="163082"/>
            <a:ext cx="1552066" cy="5457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377" y="615883"/>
            <a:ext cx="109260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50» всегда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позиционирует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себя в обществе, как сад с открытой образовательной средой и активной социальной позицией. Родители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участие в определении ключевых направлений развития детского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сада, исходя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сложившихся традиций, опыта и перспектив нами был выбран один из наиболее эффективных путей управления взаимодействием родителей 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- это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родительских объединений и включение их в управленческую команду.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4871" y="161969"/>
            <a:ext cx="8954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позволило организовать пространство родительских инициатив?</a:t>
            </a:r>
          </a:p>
        </p:txBody>
      </p:sp>
      <p:sp>
        <p:nvSpPr>
          <p:cNvPr id="12" name="Овал 11"/>
          <p:cNvSpPr/>
          <p:nvPr/>
        </p:nvSpPr>
        <p:spPr>
          <a:xfrm>
            <a:off x="7032264" y="2844800"/>
            <a:ext cx="2233865" cy="216667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7107328" y="3450184"/>
            <a:ext cx="2083736" cy="60388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000" b="1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Администрация </a:t>
            </a:r>
            <a:endParaRPr lang="ru-RU" sz="2000" b="1" dirty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000" b="1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ДОУ</a:t>
            </a:r>
            <a:endParaRPr lang="ru-RU" sz="2000" b="1" dirty="0">
              <a:effectLst/>
              <a:latin typeface="Times New Roman"/>
              <a:ea typeface="Times New Roman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017240" y="5073708"/>
            <a:ext cx="2030049" cy="5905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457200" algn="ctr">
              <a:spcAft>
                <a:spcPts val="0"/>
              </a:spcAft>
            </a:pPr>
            <a:r>
              <a:rPr lang="ru-RU" sz="2000" b="1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Коллектив ДОУ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8193676" y="4802909"/>
            <a:ext cx="2161309" cy="1168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000" b="1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Родительская </a:t>
            </a:r>
            <a:r>
              <a:rPr lang="ru-RU" sz="2000" b="1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общественность</a:t>
            </a: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ДОУ</a:t>
            </a:r>
            <a:endParaRPr lang="ru-RU" sz="2000" b="1" dirty="0">
              <a:effectLst/>
              <a:latin typeface="Times New Roman"/>
              <a:ea typeface="Times New Roman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6168932" y="4084606"/>
            <a:ext cx="2279447" cy="2273724"/>
          </a:xfrm>
          <a:prstGeom prst="ellipse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936211" y="4084606"/>
            <a:ext cx="2363355" cy="2270012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7904275" y="4468258"/>
            <a:ext cx="578803" cy="527412"/>
          </a:xfrm>
          <a:prstGeom prst="triangle">
            <a:avLst>
              <a:gd name="adj" fmla="val 5000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813378" y="2650215"/>
            <a:ext cx="5556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эффективное управленческое поле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пространство родительских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4410976" y="3527647"/>
            <a:ext cx="3917240" cy="1322188"/>
          </a:xfrm>
          <a:prstGeom prst="straightConnector1">
            <a:avLst/>
          </a:prstGeom>
          <a:ln w="4445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4876036" y="4858967"/>
            <a:ext cx="3317640" cy="444648"/>
          </a:xfrm>
          <a:prstGeom prst="straightConnector1">
            <a:avLst/>
          </a:prstGeom>
          <a:ln w="44450">
            <a:solidFill>
              <a:srgbClr val="0070C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3" name="Picture 2" descr="C:\Users\Admin\Desktop\1675876270_gagaru-club-p-raznotsvetnie-chelovechki-s-antennami-pint-7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4" t="44780" r="44192" b="14014"/>
          <a:stretch/>
        </p:blipFill>
        <p:spPr bwMode="auto">
          <a:xfrm>
            <a:off x="10489525" y="4883841"/>
            <a:ext cx="1450109" cy="170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1066280" y="3693459"/>
            <a:ext cx="4891175" cy="294649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000" b="1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Родительский патруль</a:t>
            </a:r>
            <a:endParaRPr lang="ru-RU" sz="2000" dirty="0"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000" b="1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Экологический патруль</a:t>
            </a:r>
            <a:endParaRPr lang="ru-RU" sz="2000" dirty="0"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000" b="1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Родительские мастерские</a:t>
            </a:r>
            <a:endParaRPr lang="ru-RU" sz="2000" dirty="0"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000" b="1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Родительский контроль за питанием</a:t>
            </a:r>
            <a:endParaRPr lang="ru-RU" sz="2000" dirty="0"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000" b="1" kern="120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Профориентационная</a:t>
            </a:r>
            <a:r>
              <a:rPr lang="ru-RU" sz="2000" b="1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родительская команда</a:t>
            </a:r>
            <a:endParaRPr lang="ru-RU" sz="2000" dirty="0"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000" b="1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Благотворительное объединение неравнодушных родителей</a:t>
            </a:r>
            <a:endParaRPr lang="ru-RU" sz="2000" dirty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1054569" y="3621824"/>
            <a:ext cx="260604" cy="260604"/>
          </a:xfrm>
          <a:prstGeom prst="ellipse">
            <a:avLst/>
          </a:prstGeom>
          <a:solidFill>
            <a:srgbClr val="1B7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1054569" y="3928137"/>
            <a:ext cx="260604" cy="260604"/>
          </a:xfrm>
          <a:prstGeom prst="ellipse">
            <a:avLst/>
          </a:prstGeom>
          <a:solidFill>
            <a:srgbClr val="1B7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065608" y="4226127"/>
            <a:ext cx="260604" cy="260604"/>
          </a:xfrm>
          <a:prstGeom prst="ellipse">
            <a:avLst/>
          </a:prstGeom>
          <a:solidFill>
            <a:srgbClr val="1B7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1070629" y="4542305"/>
            <a:ext cx="260604" cy="260604"/>
          </a:xfrm>
          <a:prstGeom prst="ellipse">
            <a:avLst/>
          </a:prstGeom>
          <a:solidFill>
            <a:srgbClr val="1B7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1066280" y="4878038"/>
            <a:ext cx="260604" cy="260604"/>
          </a:xfrm>
          <a:prstGeom prst="ellipse">
            <a:avLst/>
          </a:prstGeom>
          <a:solidFill>
            <a:srgbClr val="1B7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09377" y="5436351"/>
            <a:ext cx="260604" cy="260604"/>
          </a:xfrm>
          <a:prstGeom prst="ellipse">
            <a:avLst/>
          </a:prstGeom>
          <a:solidFill>
            <a:srgbClr val="1B7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68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23701682-166897239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739" y="-198505"/>
            <a:ext cx="12192000" cy="67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0" t="30404" r="17661" b="29460"/>
          <a:stretch/>
        </p:blipFill>
        <p:spPr>
          <a:xfrm>
            <a:off x="10489525" y="163082"/>
            <a:ext cx="1552066" cy="5457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1729" y="0"/>
            <a:ext cx="109660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составляющая данной программы заключается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создании родительских объединений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просветительская деятельность;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реализация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совместных (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 –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педагогических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проектов 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деятельность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направленная на развитие детского сада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C:\Users\Admin\Desktop\5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7" y="2833996"/>
            <a:ext cx="1712104" cy="2440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Admin\Desktop\5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48" y="2875008"/>
            <a:ext cx="1581610" cy="2401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95" y="2857406"/>
            <a:ext cx="1779241" cy="2401630"/>
          </a:xfrm>
          <a:prstGeom prst="rect">
            <a:avLst/>
          </a:prstGeom>
        </p:spPr>
      </p:pic>
      <p:pic>
        <p:nvPicPr>
          <p:cNvPr id="16" name="Рисунок 15" descr="C:\Users\Admin\Desktop\5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42" y="2875008"/>
            <a:ext cx="1676140" cy="2401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5" name="Picture 7" descr="C:\Users\Admin\Desktop\244 (3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69" y="2857408"/>
            <a:ext cx="1706428" cy="240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dmin\Desktop\1111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9" r="548"/>
          <a:stretch/>
        </p:blipFill>
        <p:spPr bwMode="auto">
          <a:xfrm>
            <a:off x="5818909" y="2857408"/>
            <a:ext cx="2548030" cy="240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926622" y="5259036"/>
            <a:ext cx="21127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0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Проф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-ориентационная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родительская команда</a:t>
            </a:r>
            <a:endParaRPr lang="ru-RU" sz="2000" dirty="0">
              <a:latin typeface="Times New Roman"/>
              <a:ea typeface="Times New Roman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299858" y="5465773"/>
            <a:ext cx="18727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мастерские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Двойные фигурные скобки 7"/>
          <p:cNvSpPr/>
          <p:nvPr/>
        </p:nvSpPr>
        <p:spPr>
          <a:xfrm rot="5400000">
            <a:off x="2836703" y="-44500"/>
            <a:ext cx="6257672" cy="10224658"/>
          </a:xfrm>
          <a:prstGeom prst="bracePair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87927" y="6174464"/>
            <a:ext cx="1136073" cy="408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229267" y="6173659"/>
            <a:ext cx="1136073" cy="408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0141471" y="5168282"/>
            <a:ext cx="18727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Благотвори-тельное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объединение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неравнодушных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родителей</a:t>
            </a:r>
            <a:endParaRPr lang="ru-RU" dirty="0">
              <a:latin typeface="Times New Roman"/>
              <a:ea typeface="Times New Roman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983016" y="2466109"/>
            <a:ext cx="0" cy="39129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705927" y="2466109"/>
            <a:ext cx="0" cy="40889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7148946" y="2466109"/>
            <a:ext cx="0" cy="4367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9065492" y="2466109"/>
            <a:ext cx="0" cy="4367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Admin\Desktop\1675876270_gagaru-club-p-raznotsvetnie-chelovechki-s-antennami-pint-7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9" t="34060" r="13024" b="14014"/>
          <a:stretch/>
        </p:blipFill>
        <p:spPr bwMode="auto">
          <a:xfrm>
            <a:off x="11177742" y="866305"/>
            <a:ext cx="760878" cy="173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6212551" y="5414541"/>
            <a:ext cx="18727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патруль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856182" y="5276638"/>
            <a:ext cx="20412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патруль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0" y="6581670"/>
            <a:ext cx="12192000" cy="276330"/>
          </a:xfrm>
          <a:prstGeom prst="rect">
            <a:avLst/>
          </a:prstGeom>
          <a:gradFill flip="none" rotWithShape="1">
            <a:gsLst>
              <a:gs pos="39000">
                <a:srgbClr val="1B719E"/>
              </a:gs>
              <a:gs pos="61000">
                <a:srgbClr val="FF66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11729" y="5245227"/>
            <a:ext cx="18727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Родительский контроль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питанием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585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23701682-166897239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4" y="-1"/>
            <a:ext cx="12192000" cy="67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581670"/>
            <a:ext cx="12192000" cy="276330"/>
          </a:xfrm>
          <a:prstGeom prst="rect">
            <a:avLst/>
          </a:prstGeom>
          <a:gradFill flip="none" rotWithShape="1">
            <a:gsLst>
              <a:gs pos="39000">
                <a:srgbClr val="1B719E"/>
              </a:gs>
              <a:gs pos="61000">
                <a:srgbClr val="FF66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0" t="30404" r="17661" b="29460"/>
          <a:stretch/>
        </p:blipFill>
        <p:spPr>
          <a:xfrm>
            <a:off x="10489525" y="163082"/>
            <a:ext cx="1552066" cy="545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6582" y="914400"/>
            <a:ext cx="8238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Механизмы реализации инновационной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</a:p>
        </p:txBody>
      </p:sp>
      <p:pic>
        <p:nvPicPr>
          <p:cNvPr id="2049" name="Рисунок 6" descr="maxresdefaul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43" b="25230"/>
          <a:stretch>
            <a:fillRect/>
          </a:stretch>
        </p:blipFill>
        <p:spPr bwMode="auto">
          <a:xfrm>
            <a:off x="1341935" y="3470187"/>
            <a:ext cx="9508129" cy="184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04472" y="2480307"/>
            <a:ext cx="8377382" cy="159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alt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 F                   S                  A</a:t>
            </a:r>
            <a:r>
              <a:rPr kumimoji="0" lang="ru-RU" alt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  </a:t>
            </a:r>
            <a:endParaRPr kumimoji="0" lang="ru-RU" alt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725530" y="1512683"/>
            <a:ext cx="8489888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Всю нашу деятельность можно описать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формулой: A = </a:t>
            </a: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Fs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где A — работа, F — сила, s — пройденный путь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935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23701682-166897239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50763"/>
            <a:ext cx="12237718" cy="67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0" t="30404" r="17661" b="29460"/>
          <a:stretch/>
        </p:blipFill>
        <p:spPr>
          <a:xfrm>
            <a:off x="10489525" y="163082"/>
            <a:ext cx="1552066" cy="545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3815" y="731244"/>
            <a:ext cx="6706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СИЛА. 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запуска механизма необходимо желание.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0" y="3200033"/>
            <a:ext cx="3581400" cy="3624458"/>
          </a:xfrm>
          <a:custGeom>
            <a:avLst/>
            <a:gdLst/>
            <a:ahLst/>
            <a:cxnLst>
              <a:cxn ang="0">
                <a:pos x="380" y="0"/>
              </a:cxn>
              <a:cxn ang="0">
                <a:pos x="188" y="6"/>
              </a:cxn>
              <a:cxn ang="0">
                <a:pos x="0" y="28"/>
              </a:cxn>
              <a:cxn ang="0">
                <a:pos x="2792" y="2862"/>
              </a:cxn>
              <a:cxn ang="0">
                <a:pos x="2808" y="2760"/>
              </a:cxn>
              <a:cxn ang="0">
                <a:pos x="2826" y="2552"/>
              </a:cxn>
              <a:cxn ang="0">
                <a:pos x="2828" y="2448"/>
              </a:cxn>
              <a:cxn ang="0">
                <a:pos x="2824" y="2322"/>
              </a:cxn>
              <a:cxn ang="0">
                <a:pos x="2814" y="2196"/>
              </a:cxn>
              <a:cxn ang="0">
                <a:pos x="2800" y="2074"/>
              </a:cxn>
              <a:cxn ang="0">
                <a:pos x="2778" y="1954"/>
              </a:cxn>
              <a:cxn ang="0">
                <a:pos x="2750" y="1836"/>
              </a:cxn>
              <a:cxn ang="0">
                <a:pos x="2718" y="1720"/>
              </a:cxn>
              <a:cxn ang="0">
                <a:pos x="2678" y="1606"/>
              </a:cxn>
              <a:cxn ang="0">
                <a:pos x="2636" y="1494"/>
              </a:cxn>
              <a:cxn ang="0">
                <a:pos x="2586" y="1386"/>
              </a:cxn>
              <a:cxn ang="0">
                <a:pos x="2532" y="1280"/>
              </a:cxn>
              <a:cxn ang="0">
                <a:pos x="2474" y="1178"/>
              </a:cxn>
              <a:cxn ang="0">
                <a:pos x="2410" y="1078"/>
              </a:cxn>
              <a:cxn ang="0">
                <a:pos x="2342" y="982"/>
              </a:cxn>
              <a:cxn ang="0">
                <a:pos x="2268" y="890"/>
              </a:cxn>
              <a:cxn ang="0">
                <a:pos x="2192" y="802"/>
              </a:cxn>
              <a:cxn ang="0">
                <a:pos x="2110" y="716"/>
              </a:cxn>
              <a:cxn ang="0">
                <a:pos x="2026" y="636"/>
              </a:cxn>
              <a:cxn ang="0">
                <a:pos x="1936" y="558"/>
              </a:cxn>
              <a:cxn ang="0">
                <a:pos x="1844" y="486"/>
              </a:cxn>
              <a:cxn ang="0">
                <a:pos x="1748" y="418"/>
              </a:cxn>
              <a:cxn ang="0">
                <a:pos x="1650" y="354"/>
              </a:cxn>
              <a:cxn ang="0">
                <a:pos x="1546" y="294"/>
              </a:cxn>
              <a:cxn ang="0">
                <a:pos x="1442" y="240"/>
              </a:cxn>
              <a:cxn ang="0">
                <a:pos x="1332" y="192"/>
              </a:cxn>
              <a:cxn ang="0">
                <a:pos x="1222" y="148"/>
              </a:cxn>
              <a:cxn ang="0">
                <a:pos x="1108" y="110"/>
              </a:cxn>
              <a:cxn ang="0">
                <a:pos x="992" y="76"/>
              </a:cxn>
              <a:cxn ang="0">
                <a:pos x="874" y="50"/>
              </a:cxn>
              <a:cxn ang="0">
                <a:pos x="754" y="28"/>
              </a:cxn>
              <a:cxn ang="0">
                <a:pos x="630" y="12"/>
              </a:cxn>
              <a:cxn ang="0">
                <a:pos x="506" y="2"/>
              </a:cxn>
              <a:cxn ang="0">
                <a:pos x="380" y="0"/>
              </a:cxn>
            </a:cxnLst>
            <a:rect l="0" t="0" r="r" b="b"/>
            <a:pathLst>
              <a:path w="2828" h="2862">
                <a:moveTo>
                  <a:pt x="380" y="0"/>
                </a:moveTo>
                <a:lnTo>
                  <a:pt x="380" y="0"/>
                </a:lnTo>
                <a:lnTo>
                  <a:pt x="284" y="2"/>
                </a:lnTo>
                <a:lnTo>
                  <a:pt x="188" y="6"/>
                </a:lnTo>
                <a:lnTo>
                  <a:pt x="94" y="16"/>
                </a:lnTo>
                <a:lnTo>
                  <a:pt x="0" y="28"/>
                </a:lnTo>
                <a:lnTo>
                  <a:pt x="0" y="2862"/>
                </a:lnTo>
                <a:lnTo>
                  <a:pt x="2792" y="2862"/>
                </a:lnTo>
                <a:lnTo>
                  <a:pt x="2792" y="2862"/>
                </a:lnTo>
                <a:lnTo>
                  <a:pt x="2808" y="2760"/>
                </a:lnTo>
                <a:lnTo>
                  <a:pt x="2818" y="2656"/>
                </a:lnTo>
                <a:lnTo>
                  <a:pt x="2826" y="2552"/>
                </a:lnTo>
                <a:lnTo>
                  <a:pt x="2828" y="2448"/>
                </a:lnTo>
                <a:lnTo>
                  <a:pt x="2828" y="2448"/>
                </a:lnTo>
                <a:lnTo>
                  <a:pt x="2826" y="2384"/>
                </a:lnTo>
                <a:lnTo>
                  <a:pt x="2824" y="2322"/>
                </a:lnTo>
                <a:lnTo>
                  <a:pt x="2820" y="2258"/>
                </a:lnTo>
                <a:lnTo>
                  <a:pt x="2814" y="2196"/>
                </a:lnTo>
                <a:lnTo>
                  <a:pt x="2808" y="2136"/>
                </a:lnTo>
                <a:lnTo>
                  <a:pt x="2800" y="2074"/>
                </a:lnTo>
                <a:lnTo>
                  <a:pt x="2790" y="2014"/>
                </a:lnTo>
                <a:lnTo>
                  <a:pt x="2778" y="1954"/>
                </a:lnTo>
                <a:lnTo>
                  <a:pt x="2764" y="1894"/>
                </a:lnTo>
                <a:lnTo>
                  <a:pt x="2750" y="1836"/>
                </a:lnTo>
                <a:lnTo>
                  <a:pt x="2734" y="1778"/>
                </a:lnTo>
                <a:lnTo>
                  <a:pt x="2718" y="1720"/>
                </a:lnTo>
                <a:lnTo>
                  <a:pt x="2698" y="1662"/>
                </a:lnTo>
                <a:lnTo>
                  <a:pt x="2678" y="1606"/>
                </a:lnTo>
                <a:lnTo>
                  <a:pt x="2658" y="1550"/>
                </a:lnTo>
                <a:lnTo>
                  <a:pt x="2636" y="1494"/>
                </a:lnTo>
                <a:lnTo>
                  <a:pt x="2612" y="1440"/>
                </a:lnTo>
                <a:lnTo>
                  <a:pt x="2586" y="1386"/>
                </a:lnTo>
                <a:lnTo>
                  <a:pt x="2560" y="1332"/>
                </a:lnTo>
                <a:lnTo>
                  <a:pt x="2532" y="1280"/>
                </a:lnTo>
                <a:lnTo>
                  <a:pt x="2504" y="1228"/>
                </a:lnTo>
                <a:lnTo>
                  <a:pt x="2474" y="1178"/>
                </a:lnTo>
                <a:lnTo>
                  <a:pt x="2442" y="1128"/>
                </a:lnTo>
                <a:lnTo>
                  <a:pt x="2410" y="1078"/>
                </a:lnTo>
                <a:lnTo>
                  <a:pt x="2376" y="1030"/>
                </a:lnTo>
                <a:lnTo>
                  <a:pt x="2342" y="982"/>
                </a:lnTo>
                <a:lnTo>
                  <a:pt x="2306" y="936"/>
                </a:lnTo>
                <a:lnTo>
                  <a:pt x="2268" y="890"/>
                </a:lnTo>
                <a:lnTo>
                  <a:pt x="2230" y="846"/>
                </a:lnTo>
                <a:lnTo>
                  <a:pt x="2192" y="802"/>
                </a:lnTo>
                <a:lnTo>
                  <a:pt x="2152" y="758"/>
                </a:lnTo>
                <a:lnTo>
                  <a:pt x="2110" y="716"/>
                </a:lnTo>
                <a:lnTo>
                  <a:pt x="2068" y="676"/>
                </a:lnTo>
                <a:lnTo>
                  <a:pt x="2026" y="636"/>
                </a:lnTo>
                <a:lnTo>
                  <a:pt x="1982" y="596"/>
                </a:lnTo>
                <a:lnTo>
                  <a:pt x="1936" y="558"/>
                </a:lnTo>
                <a:lnTo>
                  <a:pt x="1892" y="522"/>
                </a:lnTo>
                <a:lnTo>
                  <a:pt x="1844" y="486"/>
                </a:lnTo>
                <a:lnTo>
                  <a:pt x="1796" y="450"/>
                </a:lnTo>
                <a:lnTo>
                  <a:pt x="1748" y="418"/>
                </a:lnTo>
                <a:lnTo>
                  <a:pt x="1700" y="384"/>
                </a:lnTo>
                <a:lnTo>
                  <a:pt x="1650" y="354"/>
                </a:lnTo>
                <a:lnTo>
                  <a:pt x="1598" y="324"/>
                </a:lnTo>
                <a:lnTo>
                  <a:pt x="1546" y="294"/>
                </a:lnTo>
                <a:lnTo>
                  <a:pt x="1494" y="268"/>
                </a:lnTo>
                <a:lnTo>
                  <a:pt x="1442" y="240"/>
                </a:lnTo>
                <a:lnTo>
                  <a:pt x="1388" y="216"/>
                </a:lnTo>
                <a:lnTo>
                  <a:pt x="1332" y="192"/>
                </a:lnTo>
                <a:lnTo>
                  <a:pt x="1278" y="170"/>
                </a:lnTo>
                <a:lnTo>
                  <a:pt x="1222" y="148"/>
                </a:lnTo>
                <a:lnTo>
                  <a:pt x="1166" y="128"/>
                </a:lnTo>
                <a:lnTo>
                  <a:pt x="1108" y="110"/>
                </a:lnTo>
                <a:lnTo>
                  <a:pt x="1050" y="92"/>
                </a:lnTo>
                <a:lnTo>
                  <a:pt x="992" y="76"/>
                </a:lnTo>
                <a:lnTo>
                  <a:pt x="934" y="62"/>
                </a:lnTo>
                <a:lnTo>
                  <a:pt x="874" y="50"/>
                </a:lnTo>
                <a:lnTo>
                  <a:pt x="814" y="38"/>
                </a:lnTo>
                <a:lnTo>
                  <a:pt x="754" y="28"/>
                </a:lnTo>
                <a:lnTo>
                  <a:pt x="692" y="18"/>
                </a:lnTo>
                <a:lnTo>
                  <a:pt x="630" y="12"/>
                </a:lnTo>
                <a:lnTo>
                  <a:pt x="568" y="6"/>
                </a:lnTo>
                <a:lnTo>
                  <a:pt x="506" y="2"/>
                </a:lnTo>
                <a:lnTo>
                  <a:pt x="444" y="0"/>
                </a:lnTo>
                <a:lnTo>
                  <a:pt x="380" y="0"/>
                </a:lnTo>
                <a:lnTo>
                  <a:pt x="380" y="0"/>
                </a:lnTo>
                <a:close/>
              </a:path>
            </a:pathLst>
          </a:custGeom>
          <a:solidFill>
            <a:srgbClr val="99CCFF">
              <a:alpha val="2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0" y="4025412"/>
            <a:ext cx="2705100" cy="2754762"/>
          </a:xfrm>
          <a:custGeom>
            <a:avLst/>
            <a:gdLst/>
            <a:ahLst/>
            <a:cxnLst>
              <a:cxn ang="0">
                <a:pos x="380" y="0"/>
              </a:cxn>
              <a:cxn ang="0">
                <a:pos x="380" y="0"/>
              </a:cxn>
              <a:cxn ang="0">
                <a:pos x="332" y="0"/>
              </a:cxn>
              <a:cxn ang="0">
                <a:pos x="282" y="2"/>
              </a:cxn>
              <a:cxn ang="0">
                <a:pos x="234" y="6"/>
              </a:cxn>
              <a:cxn ang="0">
                <a:pos x="186" y="12"/>
              </a:cxn>
              <a:cxn ang="0">
                <a:pos x="138" y="20"/>
              </a:cxn>
              <a:cxn ang="0">
                <a:pos x="92" y="28"/>
              </a:cxn>
              <a:cxn ang="0">
                <a:pos x="46" y="38"/>
              </a:cxn>
              <a:cxn ang="0">
                <a:pos x="0" y="50"/>
              </a:cxn>
              <a:cxn ang="0">
                <a:pos x="0" y="1886"/>
              </a:cxn>
              <a:cxn ang="0">
                <a:pos x="1792" y="1886"/>
              </a:cxn>
              <a:cxn ang="0">
                <a:pos x="1792" y="1886"/>
              </a:cxn>
              <a:cxn ang="0">
                <a:pos x="1806" y="1836"/>
              </a:cxn>
              <a:cxn ang="0">
                <a:pos x="1818" y="1786"/>
              </a:cxn>
              <a:cxn ang="0">
                <a:pos x="1828" y="1734"/>
              </a:cxn>
              <a:cxn ang="0">
                <a:pos x="1836" y="1682"/>
              </a:cxn>
              <a:cxn ang="0">
                <a:pos x="1844" y="1630"/>
              </a:cxn>
              <a:cxn ang="0">
                <a:pos x="1848" y="1578"/>
              </a:cxn>
              <a:cxn ang="0">
                <a:pos x="1850" y="1524"/>
              </a:cxn>
              <a:cxn ang="0">
                <a:pos x="1852" y="1472"/>
              </a:cxn>
              <a:cxn ang="0">
                <a:pos x="1852" y="1472"/>
              </a:cxn>
              <a:cxn ang="0">
                <a:pos x="1850" y="1396"/>
              </a:cxn>
              <a:cxn ang="0">
                <a:pos x="1844" y="1320"/>
              </a:cxn>
              <a:cxn ang="0">
                <a:pos x="1834" y="1248"/>
              </a:cxn>
              <a:cxn ang="0">
                <a:pos x="1822" y="1174"/>
              </a:cxn>
              <a:cxn ang="0">
                <a:pos x="1806" y="1104"/>
              </a:cxn>
              <a:cxn ang="0">
                <a:pos x="1786" y="1034"/>
              </a:cxn>
              <a:cxn ang="0">
                <a:pos x="1762" y="966"/>
              </a:cxn>
              <a:cxn ang="0">
                <a:pos x="1736" y="898"/>
              </a:cxn>
              <a:cxn ang="0">
                <a:pos x="1706" y="834"/>
              </a:cxn>
              <a:cxn ang="0">
                <a:pos x="1674" y="770"/>
              </a:cxn>
              <a:cxn ang="0">
                <a:pos x="1638" y="708"/>
              </a:cxn>
              <a:cxn ang="0">
                <a:pos x="1600" y="648"/>
              </a:cxn>
              <a:cxn ang="0">
                <a:pos x="1560" y="590"/>
              </a:cxn>
              <a:cxn ang="0">
                <a:pos x="1516" y="536"/>
              </a:cxn>
              <a:cxn ang="0">
                <a:pos x="1470" y="482"/>
              </a:cxn>
              <a:cxn ang="0">
                <a:pos x="1420" y="430"/>
              </a:cxn>
              <a:cxn ang="0">
                <a:pos x="1370" y="382"/>
              </a:cxn>
              <a:cxn ang="0">
                <a:pos x="1316" y="336"/>
              </a:cxn>
              <a:cxn ang="0">
                <a:pos x="1260" y="292"/>
              </a:cxn>
              <a:cxn ang="0">
                <a:pos x="1204" y="250"/>
              </a:cxn>
              <a:cxn ang="0">
                <a:pos x="1144" y="212"/>
              </a:cxn>
              <a:cxn ang="0">
                <a:pos x="1082" y="178"/>
              </a:cxn>
              <a:cxn ang="0">
                <a:pos x="1018" y="144"/>
              </a:cxn>
              <a:cxn ang="0">
                <a:pos x="954" y="116"/>
              </a:cxn>
              <a:cxn ang="0">
                <a:pos x="886" y="88"/>
              </a:cxn>
              <a:cxn ang="0">
                <a:pos x="818" y="66"/>
              </a:cxn>
              <a:cxn ang="0">
                <a:pos x="748" y="46"/>
              </a:cxn>
              <a:cxn ang="0">
                <a:pos x="678" y="30"/>
              </a:cxn>
              <a:cxn ang="0">
                <a:pos x="604" y="16"/>
              </a:cxn>
              <a:cxn ang="0">
                <a:pos x="530" y="6"/>
              </a:cxn>
              <a:cxn ang="0">
                <a:pos x="456" y="2"/>
              </a:cxn>
              <a:cxn ang="0">
                <a:pos x="380" y="0"/>
              </a:cxn>
              <a:cxn ang="0">
                <a:pos x="380" y="0"/>
              </a:cxn>
            </a:cxnLst>
            <a:rect l="0" t="0" r="r" b="b"/>
            <a:pathLst>
              <a:path w="1852" h="1886">
                <a:moveTo>
                  <a:pt x="380" y="0"/>
                </a:moveTo>
                <a:lnTo>
                  <a:pt x="380" y="0"/>
                </a:lnTo>
                <a:lnTo>
                  <a:pt x="332" y="0"/>
                </a:lnTo>
                <a:lnTo>
                  <a:pt x="282" y="2"/>
                </a:lnTo>
                <a:lnTo>
                  <a:pt x="234" y="6"/>
                </a:lnTo>
                <a:lnTo>
                  <a:pt x="186" y="12"/>
                </a:lnTo>
                <a:lnTo>
                  <a:pt x="138" y="20"/>
                </a:lnTo>
                <a:lnTo>
                  <a:pt x="92" y="28"/>
                </a:lnTo>
                <a:lnTo>
                  <a:pt x="46" y="38"/>
                </a:lnTo>
                <a:lnTo>
                  <a:pt x="0" y="50"/>
                </a:lnTo>
                <a:lnTo>
                  <a:pt x="0" y="1886"/>
                </a:lnTo>
                <a:lnTo>
                  <a:pt x="1792" y="1886"/>
                </a:lnTo>
                <a:lnTo>
                  <a:pt x="1792" y="1886"/>
                </a:lnTo>
                <a:lnTo>
                  <a:pt x="1806" y="1836"/>
                </a:lnTo>
                <a:lnTo>
                  <a:pt x="1818" y="1786"/>
                </a:lnTo>
                <a:lnTo>
                  <a:pt x="1828" y="1734"/>
                </a:lnTo>
                <a:lnTo>
                  <a:pt x="1836" y="1682"/>
                </a:lnTo>
                <a:lnTo>
                  <a:pt x="1844" y="1630"/>
                </a:lnTo>
                <a:lnTo>
                  <a:pt x="1848" y="1578"/>
                </a:lnTo>
                <a:lnTo>
                  <a:pt x="1850" y="1524"/>
                </a:lnTo>
                <a:lnTo>
                  <a:pt x="1852" y="1472"/>
                </a:lnTo>
                <a:lnTo>
                  <a:pt x="1852" y="1472"/>
                </a:lnTo>
                <a:lnTo>
                  <a:pt x="1850" y="1396"/>
                </a:lnTo>
                <a:lnTo>
                  <a:pt x="1844" y="1320"/>
                </a:lnTo>
                <a:lnTo>
                  <a:pt x="1834" y="1248"/>
                </a:lnTo>
                <a:lnTo>
                  <a:pt x="1822" y="1174"/>
                </a:lnTo>
                <a:lnTo>
                  <a:pt x="1806" y="1104"/>
                </a:lnTo>
                <a:lnTo>
                  <a:pt x="1786" y="1034"/>
                </a:lnTo>
                <a:lnTo>
                  <a:pt x="1762" y="966"/>
                </a:lnTo>
                <a:lnTo>
                  <a:pt x="1736" y="898"/>
                </a:lnTo>
                <a:lnTo>
                  <a:pt x="1706" y="834"/>
                </a:lnTo>
                <a:lnTo>
                  <a:pt x="1674" y="770"/>
                </a:lnTo>
                <a:lnTo>
                  <a:pt x="1638" y="708"/>
                </a:lnTo>
                <a:lnTo>
                  <a:pt x="1600" y="648"/>
                </a:lnTo>
                <a:lnTo>
                  <a:pt x="1560" y="590"/>
                </a:lnTo>
                <a:lnTo>
                  <a:pt x="1516" y="536"/>
                </a:lnTo>
                <a:lnTo>
                  <a:pt x="1470" y="482"/>
                </a:lnTo>
                <a:lnTo>
                  <a:pt x="1420" y="430"/>
                </a:lnTo>
                <a:lnTo>
                  <a:pt x="1370" y="382"/>
                </a:lnTo>
                <a:lnTo>
                  <a:pt x="1316" y="336"/>
                </a:lnTo>
                <a:lnTo>
                  <a:pt x="1260" y="292"/>
                </a:lnTo>
                <a:lnTo>
                  <a:pt x="1204" y="250"/>
                </a:lnTo>
                <a:lnTo>
                  <a:pt x="1144" y="212"/>
                </a:lnTo>
                <a:lnTo>
                  <a:pt x="1082" y="178"/>
                </a:lnTo>
                <a:lnTo>
                  <a:pt x="1018" y="144"/>
                </a:lnTo>
                <a:lnTo>
                  <a:pt x="954" y="116"/>
                </a:lnTo>
                <a:lnTo>
                  <a:pt x="886" y="88"/>
                </a:lnTo>
                <a:lnTo>
                  <a:pt x="818" y="66"/>
                </a:lnTo>
                <a:lnTo>
                  <a:pt x="748" y="46"/>
                </a:lnTo>
                <a:lnTo>
                  <a:pt x="678" y="30"/>
                </a:lnTo>
                <a:lnTo>
                  <a:pt x="604" y="16"/>
                </a:lnTo>
                <a:lnTo>
                  <a:pt x="530" y="6"/>
                </a:lnTo>
                <a:lnTo>
                  <a:pt x="456" y="2"/>
                </a:lnTo>
                <a:lnTo>
                  <a:pt x="380" y="0"/>
                </a:lnTo>
                <a:lnTo>
                  <a:pt x="3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0000"/>
            </a:schemeClr>
          </a:solidFill>
          <a:ln w="9525">
            <a:noFill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Freeform 8"/>
          <p:cNvSpPr>
            <a:spLocks/>
          </p:cNvSpPr>
          <p:nvPr/>
        </p:nvSpPr>
        <p:spPr bwMode="auto">
          <a:xfrm>
            <a:off x="0" y="5012262"/>
            <a:ext cx="1790700" cy="1812229"/>
          </a:xfrm>
          <a:custGeom>
            <a:avLst/>
            <a:gdLst/>
            <a:ahLst/>
            <a:cxnLst>
              <a:cxn ang="0">
                <a:pos x="380" y="0"/>
              </a:cxn>
              <a:cxn ang="0">
                <a:pos x="324" y="2"/>
              </a:cxn>
              <a:cxn ang="0">
                <a:pos x="268" y="12"/>
              </a:cxn>
              <a:cxn ang="0">
                <a:pos x="216" y="28"/>
              </a:cxn>
              <a:cxn ang="0">
                <a:pos x="166" y="50"/>
              </a:cxn>
              <a:cxn ang="0">
                <a:pos x="118" y="76"/>
              </a:cxn>
              <a:cxn ang="0">
                <a:pos x="76" y="106"/>
              </a:cxn>
              <a:cxn ang="0">
                <a:pos x="36" y="142"/>
              </a:cxn>
              <a:cxn ang="0">
                <a:pos x="0" y="182"/>
              </a:cxn>
              <a:cxn ang="0">
                <a:pos x="0" y="792"/>
              </a:cxn>
              <a:cxn ang="0">
                <a:pos x="56" y="852"/>
              </a:cxn>
              <a:cxn ang="0">
                <a:pos x="122" y="902"/>
              </a:cxn>
              <a:cxn ang="0">
                <a:pos x="640" y="902"/>
              </a:cxn>
              <a:cxn ang="0">
                <a:pos x="688" y="866"/>
              </a:cxn>
              <a:cxn ang="0">
                <a:pos x="734" y="824"/>
              </a:cxn>
              <a:cxn ang="0">
                <a:pos x="772" y="778"/>
              </a:cxn>
              <a:cxn ang="0">
                <a:pos x="806" y="728"/>
              </a:cxn>
              <a:cxn ang="0">
                <a:pos x="832" y="672"/>
              </a:cxn>
              <a:cxn ang="0">
                <a:pos x="852" y="614"/>
              </a:cxn>
              <a:cxn ang="0">
                <a:pos x="864" y="552"/>
              </a:cxn>
              <a:cxn ang="0">
                <a:pos x="868" y="488"/>
              </a:cxn>
              <a:cxn ang="0">
                <a:pos x="868" y="462"/>
              </a:cxn>
              <a:cxn ang="0">
                <a:pos x="862" y="412"/>
              </a:cxn>
              <a:cxn ang="0">
                <a:pos x="852" y="366"/>
              </a:cxn>
              <a:cxn ang="0">
                <a:pos x="830" y="298"/>
              </a:cxn>
              <a:cxn ang="0">
                <a:pos x="786" y="214"/>
              </a:cxn>
              <a:cxn ang="0">
                <a:pos x="726" y="142"/>
              </a:cxn>
              <a:cxn ang="0">
                <a:pos x="654" y="82"/>
              </a:cxn>
              <a:cxn ang="0">
                <a:pos x="570" y="38"/>
              </a:cxn>
              <a:cxn ang="0">
                <a:pos x="502" y="14"/>
              </a:cxn>
              <a:cxn ang="0">
                <a:pos x="454" y="4"/>
              </a:cxn>
              <a:cxn ang="0">
                <a:pos x="406" y="0"/>
              </a:cxn>
              <a:cxn ang="0">
                <a:pos x="380" y="0"/>
              </a:cxn>
            </a:cxnLst>
            <a:rect l="0" t="0" r="r" b="b"/>
            <a:pathLst>
              <a:path w="868" h="902">
                <a:moveTo>
                  <a:pt x="380" y="0"/>
                </a:moveTo>
                <a:lnTo>
                  <a:pt x="380" y="0"/>
                </a:lnTo>
                <a:lnTo>
                  <a:pt x="352" y="0"/>
                </a:lnTo>
                <a:lnTo>
                  <a:pt x="324" y="2"/>
                </a:lnTo>
                <a:lnTo>
                  <a:pt x="296" y="6"/>
                </a:lnTo>
                <a:lnTo>
                  <a:pt x="268" y="12"/>
                </a:lnTo>
                <a:lnTo>
                  <a:pt x="242" y="20"/>
                </a:lnTo>
                <a:lnTo>
                  <a:pt x="216" y="28"/>
                </a:lnTo>
                <a:lnTo>
                  <a:pt x="190" y="38"/>
                </a:lnTo>
                <a:lnTo>
                  <a:pt x="166" y="50"/>
                </a:lnTo>
                <a:lnTo>
                  <a:pt x="142" y="62"/>
                </a:lnTo>
                <a:lnTo>
                  <a:pt x="118" y="76"/>
                </a:lnTo>
                <a:lnTo>
                  <a:pt x="96" y="90"/>
                </a:lnTo>
                <a:lnTo>
                  <a:pt x="76" y="106"/>
                </a:lnTo>
                <a:lnTo>
                  <a:pt x="54" y="124"/>
                </a:lnTo>
                <a:lnTo>
                  <a:pt x="36" y="142"/>
                </a:lnTo>
                <a:lnTo>
                  <a:pt x="18" y="162"/>
                </a:lnTo>
                <a:lnTo>
                  <a:pt x="0" y="182"/>
                </a:lnTo>
                <a:lnTo>
                  <a:pt x="0" y="792"/>
                </a:lnTo>
                <a:lnTo>
                  <a:pt x="0" y="792"/>
                </a:lnTo>
                <a:lnTo>
                  <a:pt x="26" y="824"/>
                </a:lnTo>
                <a:lnTo>
                  <a:pt x="56" y="852"/>
                </a:lnTo>
                <a:lnTo>
                  <a:pt x="88" y="878"/>
                </a:lnTo>
                <a:lnTo>
                  <a:pt x="122" y="902"/>
                </a:lnTo>
                <a:lnTo>
                  <a:pt x="640" y="902"/>
                </a:lnTo>
                <a:lnTo>
                  <a:pt x="640" y="902"/>
                </a:lnTo>
                <a:lnTo>
                  <a:pt x="664" y="884"/>
                </a:lnTo>
                <a:lnTo>
                  <a:pt x="688" y="866"/>
                </a:lnTo>
                <a:lnTo>
                  <a:pt x="712" y="846"/>
                </a:lnTo>
                <a:lnTo>
                  <a:pt x="734" y="824"/>
                </a:lnTo>
                <a:lnTo>
                  <a:pt x="754" y="802"/>
                </a:lnTo>
                <a:lnTo>
                  <a:pt x="772" y="778"/>
                </a:lnTo>
                <a:lnTo>
                  <a:pt x="790" y="754"/>
                </a:lnTo>
                <a:lnTo>
                  <a:pt x="806" y="728"/>
                </a:lnTo>
                <a:lnTo>
                  <a:pt x="820" y="700"/>
                </a:lnTo>
                <a:lnTo>
                  <a:pt x="832" y="672"/>
                </a:lnTo>
                <a:lnTo>
                  <a:pt x="842" y="644"/>
                </a:lnTo>
                <a:lnTo>
                  <a:pt x="852" y="614"/>
                </a:lnTo>
                <a:lnTo>
                  <a:pt x="858" y="582"/>
                </a:lnTo>
                <a:lnTo>
                  <a:pt x="864" y="552"/>
                </a:lnTo>
                <a:lnTo>
                  <a:pt x="868" y="520"/>
                </a:lnTo>
                <a:lnTo>
                  <a:pt x="868" y="488"/>
                </a:lnTo>
                <a:lnTo>
                  <a:pt x="868" y="488"/>
                </a:lnTo>
                <a:lnTo>
                  <a:pt x="868" y="462"/>
                </a:lnTo>
                <a:lnTo>
                  <a:pt x="866" y="438"/>
                </a:lnTo>
                <a:lnTo>
                  <a:pt x="862" y="412"/>
                </a:lnTo>
                <a:lnTo>
                  <a:pt x="858" y="388"/>
                </a:lnTo>
                <a:lnTo>
                  <a:pt x="852" y="366"/>
                </a:lnTo>
                <a:lnTo>
                  <a:pt x="846" y="342"/>
                </a:lnTo>
                <a:lnTo>
                  <a:pt x="830" y="298"/>
                </a:lnTo>
                <a:lnTo>
                  <a:pt x="810" y="254"/>
                </a:lnTo>
                <a:lnTo>
                  <a:pt x="786" y="214"/>
                </a:lnTo>
                <a:lnTo>
                  <a:pt x="756" y="176"/>
                </a:lnTo>
                <a:lnTo>
                  <a:pt x="726" y="142"/>
                </a:lnTo>
                <a:lnTo>
                  <a:pt x="690" y="110"/>
                </a:lnTo>
                <a:lnTo>
                  <a:pt x="654" y="82"/>
                </a:lnTo>
                <a:lnTo>
                  <a:pt x="614" y="58"/>
                </a:lnTo>
                <a:lnTo>
                  <a:pt x="570" y="38"/>
                </a:lnTo>
                <a:lnTo>
                  <a:pt x="526" y="22"/>
                </a:lnTo>
                <a:lnTo>
                  <a:pt x="502" y="14"/>
                </a:lnTo>
                <a:lnTo>
                  <a:pt x="478" y="10"/>
                </a:lnTo>
                <a:lnTo>
                  <a:pt x="454" y="4"/>
                </a:lnTo>
                <a:lnTo>
                  <a:pt x="430" y="2"/>
                </a:lnTo>
                <a:lnTo>
                  <a:pt x="406" y="0"/>
                </a:lnTo>
                <a:lnTo>
                  <a:pt x="380" y="0"/>
                </a:lnTo>
                <a:lnTo>
                  <a:pt x="38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blurRad="63500" dist="50800" algn="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CC66FF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536378" y="2673853"/>
            <a:ext cx="360000" cy="3200474"/>
            <a:chOff x="2011725" y="3569229"/>
            <a:chExt cx="360000" cy="722644"/>
          </a:xfrm>
        </p:grpSpPr>
        <p:cxnSp>
          <p:nvCxnSpPr>
            <p:cNvPr id="15" name="Прямая со стрелкой 14"/>
            <p:cNvCxnSpPr/>
            <p:nvPr/>
          </p:nvCxnSpPr>
          <p:spPr>
            <a:xfrm>
              <a:off x="2011725" y="3569229"/>
              <a:ext cx="360000" cy="1582"/>
            </a:xfrm>
            <a:prstGeom prst="straightConnector1">
              <a:avLst/>
            </a:prstGeom>
            <a:ln w="38100">
              <a:solidFill>
                <a:srgbClr val="6F252D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5400000" flipH="1" flipV="1">
              <a:off x="1662744" y="3931079"/>
              <a:ext cx="720000" cy="1588"/>
            </a:xfrm>
            <a:prstGeom prst="line">
              <a:avLst/>
            </a:prstGeom>
            <a:ln w="38100" cap="rnd">
              <a:solidFill>
                <a:srgbClr val="6F252D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Рисунок 19" descr="C:\Users\Admin\Downloads\2024-09-25_15-38-55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5" t="25819" r="41603" b="20121"/>
          <a:stretch/>
        </p:blipFill>
        <p:spPr bwMode="auto">
          <a:xfrm>
            <a:off x="412373" y="163082"/>
            <a:ext cx="2756653" cy="2283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484527" y="2382352"/>
            <a:ext cx="651416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(анализ запросов родителей) - помогает сузить круг интересов.</a:t>
            </a:r>
          </a:p>
          <a:p>
            <a:pPr lvl="0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(просветительская деятельность),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приглашением всех выявленных в ходе анкетирования родителей заинтересованных одной темой, позволяет выявить лидера объединения. </a:t>
            </a:r>
          </a:p>
          <a:p>
            <a:pPr lvl="0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Родительское собрание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(проведение мероприятий для формирования команды, сплоченности, взаимодействие с социальными партнерами) помогает сформулировать направление деятельности.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практике, мы поняли, что достаточно этих трех мероприятий, для запуска.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716378" y="3339323"/>
            <a:ext cx="360000" cy="2535003"/>
            <a:chOff x="2011725" y="3569229"/>
            <a:chExt cx="360000" cy="722644"/>
          </a:xfrm>
        </p:grpSpPr>
        <p:cxnSp>
          <p:nvCxnSpPr>
            <p:cNvPr id="28" name="Прямая со стрелкой 27"/>
            <p:cNvCxnSpPr/>
            <p:nvPr/>
          </p:nvCxnSpPr>
          <p:spPr>
            <a:xfrm>
              <a:off x="2011725" y="3569229"/>
              <a:ext cx="360000" cy="1582"/>
            </a:xfrm>
            <a:prstGeom prst="straightConnector1">
              <a:avLst/>
            </a:prstGeom>
            <a:ln w="38100">
              <a:solidFill>
                <a:srgbClr val="6F252D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rot="5400000" flipH="1" flipV="1">
              <a:off x="1662744" y="3931079"/>
              <a:ext cx="720000" cy="1588"/>
            </a:xfrm>
            <a:prstGeom prst="line">
              <a:avLst/>
            </a:prstGeom>
            <a:ln w="38100" cap="rnd">
              <a:solidFill>
                <a:srgbClr val="6F252D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Группа 29"/>
          <p:cNvGrpSpPr/>
          <p:nvPr/>
        </p:nvGrpSpPr>
        <p:grpSpPr>
          <a:xfrm>
            <a:off x="992550" y="4253643"/>
            <a:ext cx="360000" cy="1626635"/>
            <a:chOff x="2011725" y="3569229"/>
            <a:chExt cx="360000" cy="722644"/>
          </a:xfrm>
        </p:grpSpPr>
        <p:cxnSp>
          <p:nvCxnSpPr>
            <p:cNvPr id="31" name="Прямая со стрелкой 30"/>
            <p:cNvCxnSpPr/>
            <p:nvPr/>
          </p:nvCxnSpPr>
          <p:spPr>
            <a:xfrm>
              <a:off x="2011725" y="3569229"/>
              <a:ext cx="360000" cy="1582"/>
            </a:xfrm>
            <a:prstGeom prst="straightConnector1">
              <a:avLst/>
            </a:prstGeom>
            <a:ln w="38100">
              <a:solidFill>
                <a:srgbClr val="6F252D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rot="5400000" flipH="1" flipV="1">
              <a:off x="1662744" y="3931079"/>
              <a:ext cx="720000" cy="1588"/>
            </a:xfrm>
            <a:prstGeom prst="line">
              <a:avLst/>
            </a:prstGeom>
            <a:ln w="38100" cap="rnd">
              <a:solidFill>
                <a:srgbClr val="6F252D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Прямоугольник 32"/>
          <p:cNvSpPr/>
          <p:nvPr/>
        </p:nvSpPr>
        <p:spPr>
          <a:xfrm>
            <a:off x="0" y="6581670"/>
            <a:ext cx="12192000" cy="276330"/>
          </a:xfrm>
          <a:prstGeom prst="rect">
            <a:avLst/>
          </a:prstGeom>
          <a:gradFill flip="none" rotWithShape="1">
            <a:gsLst>
              <a:gs pos="39000">
                <a:srgbClr val="1B719E"/>
              </a:gs>
              <a:gs pos="61000">
                <a:srgbClr val="FF66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Admin\Desktop\2024-2025\инновационная\Без имени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265" y="1439130"/>
            <a:ext cx="4264501" cy="284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67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23701682-166897239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60340"/>
            <a:ext cx="12237718" cy="67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0" t="30404" r="17661" b="29460"/>
          <a:stretch/>
        </p:blipFill>
        <p:spPr>
          <a:xfrm>
            <a:off x="10489525" y="163082"/>
            <a:ext cx="1552066" cy="545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8847" y="130382"/>
            <a:ext cx="9078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ПРОЙДЕННЫЙ ПУТЬ.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того чтобы пройти путь и достигнуть результата, необходимо проведение цикла последовательных мероприятий.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0" y="3200033"/>
            <a:ext cx="3581400" cy="3624458"/>
          </a:xfrm>
          <a:custGeom>
            <a:avLst/>
            <a:gdLst/>
            <a:ahLst/>
            <a:cxnLst>
              <a:cxn ang="0">
                <a:pos x="380" y="0"/>
              </a:cxn>
              <a:cxn ang="0">
                <a:pos x="188" y="6"/>
              </a:cxn>
              <a:cxn ang="0">
                <a:pos x="0" y="28"/>
              </a:cxn>
              <a:cxn ang="0">
                <a:pos x="2792" y="2862"/>
              </a:cxn>
              <a:cxn ang="0">
                <a:pos x="2808" y="2760"/>
              </a:cxn>
              <a:cxn ang="0">
                <a:pos x="2826" y="2552"/>
              </a:cxn>
              <a:cxn ang="0">
                <a:pos x="2828" y="2448"/>
              </a:cxn>
              <a:cxn ang="0">
                <a:pos x="2824" y="2322"/>
              </a:cxn>
              <a:cxn ang="0">
                <a:pos x="2814" y="2196"/>
              </a:cxn>
              <a:cxn ang="0">
                <a:pos x="2800" y="2074"/>
              </a:cxn>
              <a:cxn ang="0">
                <a:pos x="2778" y="1954"/>
              </a:cxn>
              <a:cxn ang="0">
                <a:pos x="2750" y="1836"/>
              </a:cxn>
              <a:cxn ang="0">
                <a:pos x="2718" y="1720"/>
              </a:cxn>
              <a:cxn ang="0">
                <a:pos x="2678" y="1606"/>
              </a:cxn>
              <a:cxn ang="0">
                <a:pos x="2636" y="1494"/>
              </a:cxn>
              <a:cxn ang="0">
                <a:pos x="2586" y="1386"/>
              </a:cxn>
              <a:cxn ang="0">
                <a:pos x="2532" y="1280"/>
              </a:cxn>
              <a:cxn ang="0">
                <a:pos x="2474" y="1178"/>
              </a:cxn>
              <a:cxn ang="0">
                <a:pos x="2410" y="1078"/>
              </a:cxn>
              <a:cxn ang="0">
                <a:pos x="2342" y="982"/>
              </a:cxn>
              <a:cxn ang="0">
                <a:pos x="2268" y="890"/>
              </a:cxn>
              <a:cxn ang="0">
                <a:pos x="2192" y="802"/>
              </a:cxn>
              <a:cxn ang="0">
                <a:pos x="2110" y="716"/>
              </a:cxn>
              <a:cxn ang="0">
                <a:pos x="2026" y="636"/>
              </a:cxn>
              <a:cxn ang="0">
                <a:pos x="1936" y="558"/>
              </a:cxn>
              <a:cxn ang="0">
                <a:pos x="1844" y="486"/>
              </a:cxn>
              <a:cxn ang="0">
                <a:pos x="1748" y="418"/>
              </a:cxn>
              <a:cxn ang="0">
                <a:pos x="1650" y="354"/>
              </a:cxn>
              <a:cxn ang="0">
                <a:pos x="1546" y="294"/>
              </a:cxn>
              <a:cxn ang="0">
                <a:pos x="1442" y="240"/>
              </a:cxn>
              <a:cxn ang="0">
                <a:pos x="1332" y="192"/>
              </a:cxn>
              <a:cxn ang="0">
                <a:pos x="1222" y="148"/>
              </a:cxn>
              <a:cxn ang="0">
                <a:pos x="1108" y="110"/>
              </a:cxn>
              <a:cxn ang="0">
                <a:pos x="992" y="76"/>
              </a:cxn>
              <a:cxn ang="0">
                <a:pos x="874" y="50"/>
              </a:cxn>
              <a:cxn ang="0">
                <a:pos x="754" y="28"/>
              </a:cxn>
              <a:cxn ang="0">
                <a:pos x="630" y="12"/>
              </a:cxn>
              <a:cxn ang="0">
                <a:pos x="506" y="2"/>
              </a:cxn>
              <a:cxn ang="0">
                <a:pos x="380" y="0"/>
              </a:cxn>
            </a:cxnLst>
            <a:rect l="0" t="0" r="r" b="b"/>
            <a:pathLst>
              <a:path w="2828" h="2862">
                <a:moveTo>
                  <a:pt x="380" y="0"/>
                </a:moveTo>
                <a:lnTo>
                  <a:pt x="380" y="0"/>
                </a:lnTo>
                <a:lnTo>
                  <a:pt x="284" y="2"/>
                </a:lnTo>
                <a:lnTo>
                  <a:pt x="188" y="6"/>
                </a:lnTo>
                <a:lnTo>
                  <a:pt x="94" y="16"/>
                </a:lnTo>
                <a:lnTo>
                  <a:pt x="0" y="28"/>
                </a:lnTo>
                <a:lnTo>
                  <a:pt x="0" y="2862"/>
                </a:lnTo>
                <a:lnTo>
                  <a:pt x="2792" y="2862"/>
                </a:lnTo>
                <a:lnTo>
                  <a:pt x="2792" y="2862"/>
                </a:lnTo>
                <a:lnTo>
                  <a:pt x="2808" y="2760"/>
                </a:lnTo>
                <a:lnTo>
                  <a:pt x="2818" y="2656"/>
                </a:lnTo>
                <a:lnTo>
                  <a:pt x="2826" y="2552"/>
                </a:lnTo>
                <a:lnTo>
                  <a:pt x="2828" y="2448"/>
                </a:lnTo>
                <a:lnTo>
                  <a:pt x="2828" y="2448"/>
                </a:lnTo>
                <a:lnTo>
                  <a:pt x="2826" y="2384"/>
                </a:lnTo>
                <a:lnTo>
                  <a:pt x="2824" y="2322"/>
                </a:lnTo>
                <a:lnTo>
                  <a:pt x="2820" y="2258"/>
                </a:lnTo>
                <a:lnTo>
                  <a:pt x="2814" y="2196"/>
                </a:lnTo>
                <a:lnTo>
                  <a:pt x="2808" y="2136"/>
                </a:lnTo>
                <a:lnTo>
                  <a:pt x="2800" y="2074"/>
                </a:lnTo>
                <a:lnTo>
                  <a:pt x="2790" y="2014"/>
                </a:lnTo>
                <a:lnTo>
                  <a:pt x="2778" y="1954"/>
                </a:lnTo>
                <a:lnTo>
                  <a:pt x="2764" y="1894"/>
                </a:lnTo>
                <a:lnTo>
                  <a:pt x="2750" y="1836"/>
                </a:lnTo>
                <a:lnTo>
                  <a:pt x="2734" y="1778"/>
                </a:lnTo>
                <a:lnTo>
                  <a:pt x="2718" y="1720"/>
                </a:lnTo>
                <a:lnTo>
                  <a:pt x="2698" y="1662"/>
                </a:lnTo>
                <a:lnTo>
                  <a:pt x="2678" y="1606"/>
                </a:lnTo>
                <a:lnTo>
                  <a:pt x="2658" y="1550"/>
                </a:lnTo>
                <a:lnTo>
                  <a:pt x="2636" y="1494"/>
                </a:lnTo>
                <a:lnTo>
                  <a:pt x="2612" y="1440"/>
                </a:lnTo>
                <a:lnTo>
                  <a:pt x="2586" y="1386"/>
                </a:lnTo>
                <a:lnTo>
                  <a:pt x="2560" y="1332"/>
                </a:lnTo>
                <a:lnTo>
                  <a:pt x="2532" y="1280"/>
                </a:lnTo>
                <a:lnTo>
                  <a:pt x="2504" y="1228"/>
                </a:lnTo>
                <a:lnTo>
                  <a:pt x="2474" y="1178"/>
                </a:lnTo>
                <a:lnTo>
                  <a:pt x="2442" y="1128"/>
                </a:lnTo>
                <a:lnTo>
                  <a:pt x="2410" y="1078"/>
                </a:lnTo>
                <a:lnTo>
                  <a:pt x="2376" y="1030"/>
                </a:lnTo>
                <a:lnTo>
                  <a:pt x="2342" y="982"/>
                </a:lnTo>
                <a:lnTo>
                  <a:pt x="2306" y="936"/>
                </a:lnTo>
                <a:lnTo>
                  <a:pt x="2268" y="890"/>
                </a:lnTo>
                <a:lnTo>
                  <a:pt x="2230" y="846"/>
                </a:lnTo>
                <a:lnTo>
                  <a:pt x="2192" y="802"/>
                </a:lnTo>
                <a:lnTo>
                  <a:pt x="2152" y="758"/>
                </a:lnTo>
                <a:lnTo>
                  <a:pt x="2110" y="716"/>
                </a:lnTo>
                <a:lnTo>
                  <a:pt x="2068" y="676"/>
                </a:lnTo>
                <a:lnTo>
                  <a:pt x="2026" y="636"/>
                </a:lnTo>
                <a:lnTo>
                  <a:pt x="1982" y="596"/>
                </a:lnTo>
                <a:lnTo>
                  <a:pt x="1936" y="558"/>
                </a:lnTo>
                <a:lnTo>
                  <a:pt x="1892" y="522"/>
                </a:lnTo>
                <a:lnTo>
                  <a:pt x="1844" y="486"/>
                </a:lnTo>
                <a:lnTo>
                  <a:pt x="1796" y="450"/>
                </a:lnTo>
                <a:lnTo>
                  <a:pt x="1748" y="418"/>
                </a:lnTo>
                <a:lnTo>
                  <a:pt x="1700" y="384"/>
                </a:lnTo>
                <a:lnTo>
                  <a:pt x="1650" y="354"/>
                </a:lnTo>
                <a:lnTo>
                  <a:pt x="1598" y="324"/>
                </a:lnTo>
                <a:lnTo>
                  <a:pt x="1546" y="294"/>
                </a:lnTo>
                <a:lnTo>
                  <a:pt x="1494" y="268"/>
                </a:lnTo>
                <a:lnTo>
                  <a:pt x="1442" y="240"/>
                </a:lnTo>
                <a:lnTo>
                  <a:pt x="1388" y="216"/>
                </a:lnTo>
                <a:lnTo>
                  <a:pt x="1332" y="192"/>
                </a:lnTo>
                <a:lnTo>
                  <a:pt x="1278" y="170"/>
                </a:lnTo>
                <a:lnTo>
                  <a:pt x="1222" y="148"/>
                </a:lnTo>
                <a:lnTo>
                  <a:pt x="1166" y="128"/>
                </a:lnTo>
                <a:lnTo>
                  <a:pt x="1108" y="110"/>
                </a:lnTo>
                <a:lnTo>
                  <a:pt x="1050" y="92"/>
                </a:lnTo>
                <a:lnTo>
                  <a:pt x="992" y="76"/>
                </a:lnTo>
                <a:lnTo>
                  <a:pt x="934" y="62"/>
                </a:lnTo>
                <a:lnTo>
                  <a:pt x="874" y="50"/>
                </a:lnTo>
                <a:lnTo>
                  <a:pt x="814" y="38"/>
                </a:lnTo>
                <a:lnTo>
                  <a:pt x="754" y="28"/>
                </a:lnTo>
                <a:lnTo>
                  <a:pt x="692" y="18"/>
                </a:lnTo>
                <a:lnTo>
                  <a:pt x="630" y="12"/>
                </a:lnTo>
                <a:lnTo>
                  <a:pt x="568" y="6"/>
                </a:lnTo>
                <a:lnTo>
                  <a:pt x="506" y="2"/>
                </a:lnTo>
                <a:lnTo>
                  <a:pt x="444" y="0"/>
                </a:lnTo>
                <a:lnTo>
                  <a:pt x="380" y="0"/>
                </a:lnTo>
                <a:lnTo>
                  <a:pt x="380" y="0"/>
                </a:lnTo>
                <a:close/>
              </a:path>
            </a:pathLst>
          </a:custGeom>
          <a:solidFill>
            <a:srgbClr val="99FFCC">
              <a:alpha val="2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0" y="4025412"/>
            <a:ext cx="2705100" cy="2754762"/>
          </a:xfrm>
          <a:custGeom>
            <a:avLst/>
            <a:gdLst/>
            <a:ahLst/>
            <a:cxnLst>
              <a:cxn ang="0">
                <a:pos x="380" y="0"/>
              </a:cxn>
              <a:cxn ang="0">
                <a:pos x="380" y="0"/>
              </a:cxn>
              <a:cxn ang="0">
                <a:pos x="332" y="0"/>
              </a:cxn>
              <a:cxn ang="0">
                <a:pos x="282" y="2"/>
              </a:cxn>
              <a:cxn ang="0">
                <a:pos x="234" y="6"/>
              </a:cxn>
              <a:cxn ang="0">
                <a:pos x="186" y="12"/>
              </a:cxn>
              <a:cxn ang="0">
                <a:pos x="138" y="20"/>
              </a:cxn>
              <a:cxn ang="0">
                <a:pos x="92" y="28"/>
              </a:cxn>
              <a:cxn ang="0">
                <a:pos x="46" y="38"/>
              </a:cxn>
              <a:cxn ang="0">
                <a:pos x="0" y="50"/>
              </a:cxn>
              <a:cxn ang="0">
                <a:pos x="0" y="1886"/>
              </a:cxn>
              <a:cxn ang="0">
                <a:pos x="1792" y="1886"/>
              </a:cxn>
              <a:cxn ang="0">
                <a:pos x="1792" y="1886"/>
              </a:cxn>
              <a:cxn ang="0">
                <a:pos x="1806" y="1836"/>
              </a:cxn>
              <a:cxn ang="0">
                <a:pos x="1818" y="1786"/>
              </a:cxn>
              <a:cxn ang="0">
                <a:pos x="1828" y="1734"/>
              </a:cxn>
              <a:cxn ang="0">
                <a:pos x="1836" y="1682"/>
              </a:cxn>
              <a:cxn ang="0">
                <a:pos x="1844" y="1630"/>
              </a:cxn>
              <a:cxn ang="0">
                <a:pos x="1848" y="1578"/>
              </a:cxn>
              <a:cxn ang="0">
                <a:pos x="1850" y="1524"/>
              </a:cxn>
              <a:cxn ang="0">
                <a:pos x="1852" y="1472"/>
              </a:cxn>
              <a:cxn ang="0">
                <a:pos x="1852" y="1472"/>
              </a:cxn>
              <a:cxn ang="0">
                <a:pos x="1850" y="1396"/>
              </a:cxn>
              <a:cxn ang="0">
                <a:pos x="1844" y="1320"/>
              </a:cxn>
              <a:cxn ang="0">
                <a:pos x="1834" y="1248"/>
              </a:cxn>
              <a:cxn ang="0">
                <a:pos x="1822" y="1174"/>
              </a:cxn>
              <a:cxn ang="0">
                <a:pos x="1806" y="1104"/>
              </a:cxn>
              <a:cxn ang="0">
                <a:pos x="1786" y="1034"/>
              </a:cxn>
              <a:cxn ang="0">
                <a:pos x="1762" y="966"/>
              </a:cxn>
              <a:cxn ang="0">
                <a:pos x="1736" y="898"/>
              </a:cxn>
              <a:cxn ang="0">
                <a:pos x="1706" y="834"/>
              </a:cxn>
              <a:cxn ang="0">
                <a:pos x="1674" y="770"/>
              </a:cxn>
              <a:cxn ang="0">
                <a:pos x="1638" y="708"/>
              </a:cxn>
              <a:cxn ang="0">
                <a:pos x="1600" y="648"/>
              </a:cxn>
              <a:cxn ang="0">
                <a:pos x="1560" y="590"/>
              </a:cxn>
              <a:cxn ang="0">
                <a:pos x="1516" y="536"/>
              </a:cxn>
              <a:cxn ang="0">
                <a:pos x="1470" y="482"/>
              </a:cxn>
              <a:cxn ang="0">
                <a:pos x="1420" y="430"/>
              </a:cxn>
              <a:cxn ang="0">
                <a:pos x="1370" y="382"/>
              </a:cxn>
              <a:cxn ang="0">
                <a:pos x="1316" y="336"/>
              </a:cxn>
              <a:cxn ang="0">
                <a:pos x="1260" y="292"/>
              </a:cxn>
              <a:cxn ang="0">
                <a:pos x="1204" y="250"/>
              </a:cxn>
              <a:cxn ang="0">
                <a:pos x="1144" y="212"/>
              </a:cxn>
              <a:cxn ang="0">
                <a:pos x="1082" y="178"/>
              </a:cxn>
              <a:cxn ang="0">
                <a:pos x="1018" y="144"/>
              </a:cxn>
              <a:cxn ang="0">
                <a:pos x="954" y="116"/>
              </a:cxn>
              <a:cxn ang="0">
                <a:pos x="886" y="88"/>
              </a:cxn>
              <a:cxn ang="0">
                <a:pos x="818" y="66"/>
              </a:cxn>
              <a:cxn ang="0">
                <a:pos x="748" y="46"/>
              </a:cxn>
              <a:cxn ang="0">
                <a:pos x="678" y="30"/>
              </a:cxn>
              <a:cxn ang="0">
                <a:pos x="604" y="16"/>
              </a:cxn>
              <a:cxn ang="0">
                <a:pos x="530" y="6"/>
              </a:cxn>
              <a:cxn ang="0">
                <a:pos x="456" y="2"/>
              </a:cxn>
              <a:cxn ang="0">
                <a:pos x="380" y="0"/>
              </a:cxn>
              <a:cxn ang="0">
                <a:pos x="380" y="0"/>
              </a:cxn>
            </a:cxnLst>
            <a:rect l="0" t="0" r="r" b="b"/>
            <a:pathLst>
              <a:path w="1852" h="1886">
                <a:moveTo>
                  <a:pt x="380" y="0"/>
                </a:moveTo>
                <a:lnTo>
                  <a:pt x="380" y="0"/>
                </a:lnTo>
                <a:lnTo>
                  <a:pt x="332" y="0"/>
                </a:lnTo>
                <a:lnTo>
                  <a:pt x="282" y="2"/>
                </a:lnTo>
                <a:lnTo>
                  <a:pt x="234" y="6"/>
                </a:lnTo>
                <a:lnTo>
                  <a:pt x="186" y="12"/>
                </a:lnTo>
                <a:lnTo>
                  <a:pt x="138" y="20"/>
                </a:lnTo>
                <a:lnTo>
                  <a:pt x="92" y="28"/>
                </a:lnTo>
                <a:lnTo>
                  <a:pt x="46" y="38"/>
                </a:lnTo>
                <a:lnTo>
                  <a:pt x="0" y="50"/>
                </a:lnTo>
                <a:lnTo>
                  <a:pt x="0" y="1886"/>
                </a:lnTo>
                <a:lnTo>
                  <a:pt x="1792" y="1886"/>
                </a:lnTo>
                <a:lnTo>
                  <a:pt x="1792" y="1886"/>
                </a:lnTo>
                <a:lnTo>
                  <a:pt x="1806" y="1836"/>
                </a:lnTo>
                <a:lnTo>
                  <a:pt x="1818" y="1786"/>
                </a:lnTo>
                <a:lnTo>
                  <a:pt x="1828" y="1734"/>
                </a:lnTo>
                <a:lnTo>
                  <a:pt x="1836" y="1682"/>
                </a:lnTo>
                <a:lnTo>
                  <a:pt x="1844" y="1630"/>
                </a:lnTo>
                <a:lnTo>
                  <a:pt x="1848" y="1578"/>
                </a:lnTo>
                <a:lnTo>
                  <a:pt x="1850" y="1524"/>
                </a:lnTo>
                <a:lnTo>
                  <a:pt x="1852" y="1472"/>
                </a:lnTo>
                <a:lnTo>
                  <a:pt x="1852" y="1472"/>
                </a:lnTo>
                <a:lnTo>
                  <a:pt x="1850" y="1396"/>
                </a:lnTo>
                <a:lnTo>
                  <a:pt x="1844" y="1320"/>
                </a:lnTo>
                <a:lnTo>
                  <a:pt x="1834" y="1248"/>
                </a:lnTo>
                <a:lnTo>
                  <a:pt x="1822" y="1174"/>
                </a:lnTo>
                <a:lnTo>
                  <a:pt x="1806" y="1104"/>
                </a:lnTo>
                <a:lnTo>
                  <a:pt x="1786" y="1034"/>
                </a:lnTo>
                <a:lnTo>
                  <a:pt x="1762" y="966"/>
                </a:lnTo>
                <a:lnTo>
                  <a:pt x="1736" y="898"/>
                </a:lnTo>
                <a:lnTo>
                  <a:pt x="1706" y="834"/>
                </a:lnTo>
                <a:lnTo>
                  <a:pt x="1674" y="770"/>
                </a:lnTo>
                <a:lnTo>
                  <a:pt x="1638" y="708"/>
                </a:lnTo>
                <a:lnTo>
                  <a:pt x="1600" y="648"/>
                </a:lnTo>
                <a:lnTo>
                  <a:pt x="1560" y="590"/>
                </a:lnTo>
                <a:lnTo>
                  <a:pt x="1516" y="536"/>
                </a:lnTo>
                <a:lnTo>
                  <a:pt x="1470" y="482"/>
                </a:lnTo>
                <a:lnTo>
                  <a:pt x="1420" y="430"/>
                </a:lnTo>
                <a:lnTo>
                  <a:pt x="1370" y="382"/>
                </a:lnTo>
                <a:lnTo>
                  <a:pt x="1316" y="336"/>
                </a:lnTo>
                <a:lnTo>
                  <a:pt x="1260" y="292"/>
                </a:lnTo>
                <a:lnTo>
                  <a:pt x="1204" y="250"/>
                </a:lnTo>
                <a:lnTo>
                  <a:pt x="1144" y="212"/>
                </a:lnTo>
                <a:lnTo>
                  <a:pt x="1082" y="178"/>
                </a:lnTo>
                <a:lnTo>
                  <a:pt x="1018" y="144"/>
                </a:lnTo>
                <a:lnTo>
                  <a:pt x="954" y="116"/>
                </a:lnTo>
                <a:lnTo>
                  <a:pt x="886" y="88"/>
                </a:lnTo>
                <a:lnTo>
                  <a:pt x="818" y="66"/>
                </a:lnTo>
                <a:lnTo>
                  <a:pt x="748" y="46"/>
                </a:lnTo>
                <a:lnTo>
                  <a:pt x="678" y="30"/>
                </a:lnTo>
                <a:lnTo>
                  <a:pt x="604" y="16"/>
                </a:lnTo>
                <a:lnTo>
                  <a:pt x="530" y="6"/>
                </a:lnTo>
                <a:lnTo>
                  <a:pt x="456" y="2"/>
                </a:lnTo>
                <a:lnTo>
                  <a:pt x="380" y="0"/>
                </a:lnTo>
                <a:lnTo>
                  <a:pt x="380" y="0"/>
                </a:lnTo>
                <a:close/>
              </a:path>
            </a:pathLst>
          </a:custGeom>
          <a:solidFill>
            <a:srgbClr val="66FF99">
              <a:alpha val="40000"/>
            </a:srgbClr>
          </a:solidFill>
          <a:ln w="9525">
            <a:noFill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Freeform 8"/>
          <p:cNvSpPr>
            <a:spLocks/>
          </p:cNvSpPr>
          <p:nvPr/>
        </p:nvSpPr>
        <p:spPr bwMode="auto">
          <a:xfrm>
            <a:off x="0" y="5012262"/>
            <a:ext cx="1790700" cy="1812229"/>
          </a:xfrm>
          <a:custGeom>
            <a:avLst/>
            <a:gdLst/>
            <a:ahLst/>
            <a:cxnLst>
              <a:cxn ang="0">
                <a:pos x="380" y="0"/>
              </a:cxn>
              <a:cxn ang="0">
                <a:pos x="324" y="2"/>
              </a:cxn>
              <a:cxn ang="0">
                <a:pos x="268" y="12"/>
              </a:cxn>
              <a:cxn ang="0">
                <a:pos x="216" y="28"/>
              </a:cxn>
              <a:cxn ang="0">
                <a:pos x="166" y="50"/>
              </a:cxn>
              <a:cxn ang="0">
                <a:pos x="118" y="76"/>
              </a:cxn>
              <a:cxn ang="0">
                <a:pos x="76" y="106"/>
              </a:cxn>
              <a:cxn ang="0">
                <a:pos x="36" y="142"/>
              </a:cxn>
              <a:cxn ang="0">
                <a:pos x="0" y="182"/>
              </a:cxn>
              <a:cxn ang="0">
                <a:pos x="0" y="792"/>
              </a:cxn>
              <a:cxn ang="0">
                <a:pos x="56" y="852"/>
              </a:cxn>
              <a:cxn ang="0">
                <a:pos x="122" y="902"/>
              </a:cxn>
              <a:cxn ang="0">
                <a:pos x="640" y="902"/>
              </a:cxn>
              <a:cxn ang="0">
                <a:pos x="688" y="866"/>
              </a:cxn>
              <a:cxn ang="0">
                <a:pos x="734" y="824"/>
              </a:cxn>
              <a:cxn ang="0">
                <a:pos x="772" y="778"/>
              </a:cxn>
              <a:cxn ang="0">
                <a:pos x="806" y="728"/>
              </a:cxn>
              <a:cxn ang="0">
                <a:pos x="832" y="672"/>
              </a:cxn>
              <a:cxn ang="0">
                <a:pos x="852" y="614"/>
              </a:cxn>
              <a:cxn ang="0">
                <a:pos x="864" y="552"/>
              </a:cxn>
              <a:cxn ang="0">
                <a:pos x="868" y="488"/>
              </a:cxn>
              <a:cxn ang="0">
                <a:pos x="868" y="462"/>
              </a:cxn>
              <a:cxn ang="0">
                <a:pos x="862" y="412"/>
              </a:cxn>
              <a:cxn ang="0">
                <a:pos x="852" y="366"/>
              </a:cxn>
              <a:cxn ang="0">
                <a:pos x="830" y="298"/>
              </a:cxn>
              <a:cxn ang="0">
                <a:pos x="786" y="214"/>
              </a:cxn>
              <a:cxn ang="0">
                <a:pos x="726" y="142"/>
              </a:cxn>
              <a:cxn ang="0">
                <a:pos x="654" y="82"/>
              </a:cxn>
              <a:cxn ang="0">
                <a:pos x="570" y="38"/>
              </a:cxn>
              <a:cxn ang="0">
                <a:pos x="502" y="14"/>
              </a:cxn>
              <a:cxn ang="0">
                <a:pos x="454" y="4"/>
              </a:cxn>
              <a:cxn ang="0">
                <a:pos x="406" y="0"/>
              </a:cxn>
              <a:cxn ang="0">
                <a:pos x="380" y="0"/>
              </a:cxn>
            </a:cxnLst>
            <a:rect l="0" t="0" r="r" b="b"/>
            <a:pathLst>
              <a:path w="868" h="902">
                <a:moveTo>
                  <a:pt x="380" y="0"/>
                </a:moveTo>
                <a:lnTo>
                  <a:pt x="380" y="0"/>
                </a:lnTo>
                <a:lnTo>
                  <a:pt x="352" y="0"/>
                </a:lnTo>
                <a:lnTo>
                  <a:pt x="324" y="2"/>
                </a:lnTo>
                <a:lnTo>
                  <a:pt x="296" y="6"/>
                </a:lnTo>
                <a:lnTo>
                  <a:pt x="268" y="12"/>
                </a:lnTo>
                <a:lnTo>
                  <a:pt x="242" y="20"/>
                </a:lnTo>
                <a:lnTo>
                  <a:pt x="216" y="28"/>
                </a:lnTo>
                <a:lnTo>
                  <a:pt x="190" y="38"/>
                </a:lnTo>
                <a:lnTo>
                  <a:pt x="166" y="50"/>
                </a:lnTo>
                <a:lnTo>
                  <a:pt x="142" y="62"/>
                </a:lnTo>
                <a:lnTo>
                  <a:pt x="118" y="76"/>
                </a:lnTo>
                <a:lnTo>
                  <a:pt x="96" y="90"/>
                </a:lnTo>
                <a:lnTo>
                  <a:pt x="76" y="106"/>
                </a:lnTo>
                <a:lnTo>
                  <a:pt x="54" y="124"/>
                </a:lnTo>
                <a:lnTo>
                  <a:pt x="36" y="142"/>
                </a:lnTo>
                <a:lnTo>
                  <a:pt x="18" y="162"/>
                </a:lnTo>
                <a:lnTo>
                  <a:pt x="0" y="182"/>
                </a:lnTo>
                <a:lnTo>
                  <a:pt x="0" y="792"/>
                </a:lnTo>
                <a:lnTo>
                  <a:pt x="0" y="792"/>
                </a:lnTo>
                <a:lnTo>
                  <a:pt x="26" y="824"/>
                </a:lnTo>
                <a:lnTo>
                  <a:pt x="56" y="852"/>
                </a:lnTo>
                <a:lnTo>
                  <a:pt x="88" y="878"/>
                </a:lnTo>
                <a:lnTo>
                  <a:pt x="122" y="902"/>
                </a:lnTo>
                <a:lnTo>
                  <a:pt x="640" y="902"/>
                </a:lnTo>
                <a:lnTo>
                  <a:pt x="640" y="902"/>
                </a:lnTo>
                <a:lnTo>
                  <a:pt x="664" y="884"/>
                </a:lnTo>
                <a:lnTo>
                  <a:pt x="688" y="866"/>
                </a:lnTo>
                <a:lnTo>
                  <a:pt x="712" y="846"/>
                </a:lnTo>
                <a:lnTo>
                  <a:pt x="734" y="824"/>
                </a:lnTo>
                <a:lnTo>
                  <a:pt x="754" y="802"/>
                </a:lnTo>
                <a:lnTo>
                  <a:pt x="772" y="778"/>
                </a:lnTo>
                <a:lnTo>
                  <a:pt x="790" y="754"/>
                </a:lnTo>
                <a:lnTo>
                  <a:pt x="806" y="728"/>
                </a:lnTo>
                <a:lnTo>
                  <a:pt x="820" y="700"/>
                </a:lnTo>
                <a:lnTo>
                  <a:pt x="832" y="672"/>
                </a:lnTo>
                <a:lnTo>
                  <a:pt x="842" y="644"/>
                </a:lnTo>
                <a:lnTo>
                  <a:pt x="852" y="614"/>
                </a:lnTo>
                <a:lnTo>
                  <a:pt x="858" y="582"/>
                </a:lnTo>
                <a:lnTo>
                  <a:pt x="864" y="552"/>
                </a:lnTo>
                <a:lnTo>
                  <a:pt x="868" y="520"/>
                </a:lnTo>
                <a:lnTo>
                  <a:pt x="868" y="488"/>
                </a:lnTo>
                <a:lnTo>
                  <a:pt x="868" y="488"/>
                </a:lnTo>
                <a:lnTo>
                  <a:pt x="868" y="462"/>
                </a:lnTo>
                <a:lnTo>
                  <a:pt x="866" y="438"/>
                </a:lnTo>
                <a:lnTo>
                  <a:pt x="862" y="412"/>
                </a:lnTo>
                <a:lnTo>
                  <a:pt x="858" y="388"/>
                </a:lnTo>
                <a:lnTo>
                  <a:pt x="852" y="366"/>
                </a:lnTo>
                <a:lnTo>
                  <a:pt x="846" y="342"/>
                </a:lnTo>
                <a:lnTo>
                  <a:pt x="830" y="298"/>
                </a:lnTo>
                <a:lnTo>
                  <a:pt x="810" y="254"/>
                </a:lnTo>
                <a:lnTo>
                  <a:pt x="786" y="214"/>
                </a:lnTo>
                <a:lnTo>
                  <a:pt x="756" y="176"/>
                </a:lnTo>
                <a:lnTo>
                  <a:pt x="726" y="142"/>
                </a:lnTo>
                <a:lnTo>
                  <a:pt x="690" y="110"/>
                </a:lnTo>
                <a:lnTo>
                  <a:pt x="654" y="82"/>
                </a:lnTo>
                <a:lnTo>
                  <a:pt x="614" y="58"/>
                </a:lnTo>
                <a:lnTo>
                  <a:pt x="570" y="38"/>
                </a:lnTo>
                <a:lnTo>
                  <a:pt x="526" y="22"/>
                </a:lnTo>
                <a:lnTo>
                  <a:pt x="502" y="14"/>
                </a:lnTo>
                <a:lnTo>
                  <a:pt x="478" y="10"/>
                </a:lnTo>
                <a:lnTo>
                  <a:pt x="454" y="4"/>
                </a:lnTo>
                <a:lnTo>
                  <a:pt x="430" y="2"/>
                </a:lnTo>
                <a:lnTo>
                  <a:pt x="406" y="0"/>
                </a:lnTo>
                <a:lnTo>
                  <a:pt x="380" y="0"/>
                </a:lnTo>
                <a:lnTo>
                  <a:pt x="380" y="0"/>
                </a:lnTo>
                <a:close/>
              </a:path>
            </a:pathLst>
          </a:custGeom>
          <a:solidFill>
            <a:srgbClr val="00CC66"/>
          </a:solidFill>
          <a:ln w="9525">
            <a:noFill/>
            <a:round/>
            <a:headEnd/>
            <a:tailEnd/>
          </a:ln>
          <a:effectLst>
            <a:outerShdw blurRad="63500" dist="50800" algn="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CC66FF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895350" y="2279762"/>
            <a:ext cx="360000" cy="3491300"/>
            <a:chOff x="2011725" y="3569229"/>
            <a:chExt cx="360000" cy="722644"/>
          </a:xfrm>
        </p:grpSpPr>
        <p:cxnSp>
          <p:nvCxnSpPr>
            <p:cNvPr id="15" name="Прямая со стрелкой 14"/>
            <p:cNvCxnSpPr/>
            <p:nvPr/>
          </p:nvCxnSpPr>
          <p:spPr>
            <a:xfrm>
              <a:off x="2011725" y="3569229"/>
              <a:ext cx="360000" cy="1582"/>
            </a:xfrm>
            <a:prstGeom prst="straightConnector1">
              <a:avLst/>
            </a:prstGeom>
            <a:ln w="38100">
              <a:solidFill>
                <a:srgbClr val="6F252D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5400000" flipH="1" flipV="1">
              <a:off x="1662744" y="3931079"/>
              <a:ext cx="720000" cy="1588"/>
            </a:xfrm>
            <a:prstGeom prst="line">
              <a:avLst/>
            </a:prstGeom>
            <a:ln w="38100" cap="rnd">
              <a:solidFill>
                <a:srgbClr val="6F252D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1876190" y="2114731"/>
            <a:ext cx="1016540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родительского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(сформулировать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работы, составить  план и оформить локальные акты, необходимые для организации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процесса);</a:t>
            </a:r>
          </a:p>
          <a:p>
            <a:pPr lvl="0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всех родительских объединений на заседании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общесадовского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родительского комитета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 учебный год лидерами родительских объединений  на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общесадовских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групповых родительский собраниях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Плодотворнее взаимодействие педагогов и родителей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дошкольной образовательной организации (в соответствии с планом), вовлечение их в жизнь ДОУ, вовлечение родителей в управление детским садом, просветительская деятельность, реализация совместных (детско-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-педагогических) проектов и инициатив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объединения очень отличаются по сферам деятельности, то и организованные пространства очень разнообразные. Каждый заинтересованный родитель в детском саду может найти для себя интересующее пространство.</a:t>
            </a:r>
          </a:p>
          <a:p>
            <a:pPr lvl="0"/>
            <a:endParaRPr lang="ru-RU" sz="2000" dirty="0"/>
          </a:p>
        </p:txBody>
      </p:sp>
      <p:grpSp>
        <p:nvGrpSpPr>
          <p:cNvPr id="27" name="Группа 26"/>
          <p:cNvGrpSpPr/>
          <p:nvPr/>
        </p:nvGrpSpPr>
        <p:grpSpPr>
          <a:xfrm>
            <a:off x="1104377" y="2806890"/>
            <a:ext cx="360000" cy="2964172"/>
            <a:chOff x="2011725" y="3569229"/>
            <a:chExt cx="360000" cy="722644"/>
          </a:xfrm>
        </p:grpSpPr>
        <p:cxnSp>
          <p:nvCxnSpPr>
            <p:cNvPr id="28" name="Прямая со стрелкой 27"/>
            <p:cNvCxnSpPr/>
            <p:nvPr/>
          </p:nvCxnSpPr>
          <p:spPr>
            <a:xfrm>
              <a:off x="2011725" y="3569229"/>
              <a:ext cx="360000" cy="1582"/>
            </a:xfrm>
            <a:prstGeom prst="straightConnector1">
              <a:avLst/>
            </a:prstGeom>
            <a:ln w="38100">
              <a:solidFill>
                <a:srgbClr val="6F252D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rot="5400000" flipH="1" flipV="1">
              <a:off x="1662744" y="3931079"/>
              <a:ext cx="720000" cy="1588"/>
            </a:xfrm>
            <a:prstGeom prst="line">
              <a:avLst/>
            </a:prstGeom>
            <a:ln w="38100" cap="rnd">
              <a:solidFill>
                <a:srgbClr val="6F252D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Группа 29"/>
          <p:cNvGrpSpPr/>
          <p:nvPr/>
        </p:nvGrpSpPr>
        <p:grpSpPr>
          <a:xfrm>
            <a:off x="1331081" y="3762287"/>
            <a:ext cx="360000" cy="2016153"/>
            <a:chOff x="2011725" y="3569229"/>
            <a:chExt cx="360000" cy="722644"/>
          </a:xfrm>
        </p:grpSpPr>
        <p:cxnSp>
          <p:nvCxnSpPr>
            <p:cNvPr id="31" name="Прямая со стрелкой 30"/>
            <p:cNvCxnSpPr/>
            <p:nvPr/>
          </p:nvCxnSpPr>
          <p:spPr>
            <a:xfrm>
              <a:off x="2011725" y="3569229"/>
              <a:ext cx="360000" cy="1582"/>
            </a:xfrm>
            <a:prstGeom prst="straightConnector1">
              <a:avLst/>
            </a:prstGeom>
            <a:ln w="38100">
              <a:solidFill>
                <a:srgbClr val="6F252D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rot="5400000" flipH="1" flipV="1">
              <a:off x="1662744" y="3931079"/>
              <a:ext cx="720000" cy="1588"/>
            </a:xfrm>
            <a:prstGeom prst="line">
              <a:avLst/>
            </a:prstGeom>
            <a:ln w="38100" cap="rnd">
              <a:solidFill>
                <a:srgbClr val="6F252D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Рисунок 20" descr="C:\Users\Admin\Downloads\2024-09-25_15-58-59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38461" r="40331" b="37334"/>
          <a:stretch/>
        </p:blipFill>
        <p:spPr bwMode="auto">
          <a:xfrm>
            <a:off x="2623127" y="1081477"/>
            <a:ext cx="3842326" cy="10856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 descr="C:\Users\Admin\Downloads\2024-09-25_15-58-59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3" t="38461" r="38881" b="37334"/>
          <a:stretch/>
        </p:blipFill>
        <p:spPr bwMode="auto">
          <a:xfrm flipV="1">
            <a:off x="6465454" y="1205481"/>
            <a:ext cx="3934692" cy="10742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1516190" y="4314791"/>
            <a:ext cx="360000" cy="1456272"/>
            <a:chOff x="2011725" y="3569229"/>
            <a:chExt cx="360000" cy="722644"/>
          </a:xfrm>
        </p:grpSpPr>
        <p:cxnSp>
          <p:nvCxnSpPr>
            <p:cNvPr id="25" name="Прямая со стрелкой 24"/>
            <p:cNvCxnSpPr/>
            <p:nvPr/>
          </p:nvCxnSpPr>
          <p:spPr>
            <a:xfrm>
              <a:off x="2011725" y="3569229"/>
              <a:ext cx="360000" cy="1582"/>
            </a:xfrm>
            <a:prstGeom prst="straightConnector1">
              <a:avLst/>
            </a:prstGeom>
            <a:ln w="38100">
              <a:solidFill>
                <a:srgbClr val="6F252D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5400000" flipH="1" flipV="1">
              <a:off x="1662744" y="3931079"/>
              <a:ext cx="720000" cy="1588"/>
            </a:xfrm>
            <a:prstGeom prst="line">
              <a:avLst/>
            </a:prstGeom>
            <a:ln w="38100" cap="rnd">
              <a:solidFill>
                <a:srgbClr val="6F252D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Прямоугольник 35"/>
          <p:cNvSpPr/>
          <p:nvPr/>
        </p:nvSpPr>
        <p:spPr>
          <a:xfrm>
            <a:off x="0" y="6581670"/>
            <a:ext cx="12192000" cy="276330"/>
          </a:xfrm>
          <a:prstGeom prst="rect">
            <a:avLst/>
          </a:prstGeom>
          <a:gradFill flip="none" rotWithShape="1">
            <a:gsLst>
              <a:gs pos="39000">
                <a:srgbClr val="1B719E"/>
              </a:gs>
              <a:gs pos="61000">
                <a:srgbClr val="FF66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522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23701682-166897239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04" y="0"/>
            <a:ext cx="12116795" cy="67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0" t="30404" r="17661" b="29460"/>
          <a:stretch/>
        </p:blipFill>
        <p:spPr>
          <a:xfrm>
            <a:off x="10489525" y="163082"/>
            <a:ext cx="1552066" cy="545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88979" y="708802"/>
            <a:ext cx="6706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–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РАБОТА.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Полезность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невозможно осознать без подведения итогов и рефлексии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2628571" y="2366982"/>
            <a:ext cx="360000" cy="3375469"/>
            <a:chOff x="2011725" y="3569229"/>
            <a:chExt cx="360000" cy="722644"/>
          </a:xfrm>
        </p:grpSpPr>
        <p:cxnSp>
          <p:nvCxnSpPr>
            <p:cNvPr id="15" name="Прямая со стрелкой 14"/>
            <p:cNvCxnSpPr/>
            <p:nvPr/>
          </p:nvCxnSpPr>
          <p:spPr>
            <a:xfrm>
              <a:off x="2011725" y="3569229"/>
              <a:ext cx="360000" cy="1582"/>
            </a:xfrm>
            <a:prstGeom prst="straightConnector1">
              <a:avLst/>
            </a:prstGeom>
            <a:ln w="38100">
              <a:solidFill>
                <a:srgbClr val="6F252D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5400000" flipH="1" flipV="1">
              <a:off x="1662744" y="3931079"/>
              <a:ext cx="720000" cy="1588"/>
            </a:xfrm>
            <a:prstGeom prst="line">
              <a:avLst/>
            </a:prstGeom>
            <a:ln w="38100" cap="rnd">
              <a:solidFill>
                <a:srgbClr val="6F252D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3267145" y="2103083"/>
            <a:ext cx="82388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dirty="0"/>
              <a:t> 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 общественности о работе родительских объединений.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Продвижения инновационных методов управления, совершенствования механизмов инновационного развития МБДОУ «Детский сад № 50», укрепление позиции детского сада в обществе как сада с открытой образовательной средой (размещение материалов в сети Интернет, публикация материалов на сайте).</a:t>
            </a:r>
          </a:p>
          <a:p>
            <a:pPr lvl="0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Слет родительских объединений.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данном мероприятии происходит награждение наиболее активных участников объединений грамотами и дипломами. Проводится анализ профессиональных затруднений педагогического персонала, знаний родителей, результатов просветительской работы, анализ условий, прогнозирование потребностей, создание условий для укрепления позиции детского сада.</a:t>
            </a: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907145" y="4115817"/>
            <a:ext cx="360000" cy="1626635"/>
            <a:chOff x="2011725" y="3569229"/>
            <a:chExt cx="360000" cy="722644"/>
          </a:xfrm>
        </p:grpSpPr>
        <p:cxnSp>
          <p:nvCxnSpPr>
            <p:cNvPr id="31" name="Прямая со стрелкой 30"/>
            <p:cNvCxnSpPr/>
            <p:nvPr/>
          </p:nvCxnSpPr>
          <p:spPr>
            <a:xfrm>
              <a:off x="2011725" y="3569229"/>
              <a:ext cx="360000" cy="1582"/>
            </a:xfrm>
            <a:prstGeom prst="straightConnector1">
              <a:avLst/>
            </a:prstGeom>
            <a:ln w="38100">
              <a:solidFill>
                <a:srgbClr val="6F252D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rot="5400000" flipH="1" flipV="1">
              <a:off x="1662744" y="3931079"/>
              <a:ext cx="720000" cy="1588"/>
            </a:xfrm>
            <a:prstGeom prst="line">
              <a:avLst/>
            </a:prstGeom>
            <a:ln w="38100" cap="rnd">
              <a:solidFill>
                <a:srgbClr val="6F252D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Рисунок 20" descr="C:\Users\Admin\Desktop\gui-cap8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05" y="307769"/>
            <a:ext cx="3388450" cy="250932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Freeform 6"/>
          <p:cNvSpPr>
            <a:spLocks/>
          </p:cNvSpPr>
          <p:nvPr/>
        </p:nvSpPr>
        <p:spPr bwMode="auto">
          <a:xfrm>
            <a:off x="0" y="3233542"/>
            <a:ext cx="3581400" cy="3624458"/>
          </a:xfrm>
          <a:custGeom>
            <a:avLst/>
            <a:gdLst/>
            <a:ahLst/>
            <a:cxnLst>
              <a:cxn ang="0">
                <a:pos x="380" y="0"/>
              </a:cxn>
              <a:cxn ang="0">
                <a:pos x="188" y="6"/>
              </a:cxn>
              <a:cxn ang="0">
                <a:pos x="0" y="28"/>
              </a:cxn>
              <a:cxn ang="0">
                <a:pos x="2792" y="2862"/>
              </a:cxn>
              <a:cxn ang="0">
                <a:pos x="2808" y="2760"/>
              </a:cxn>
              <a:cxn ang="0">
                <a:pos x="2826" y="2552"/>
              </a:cxn>
              <a:cxn ang="0">
                <a:pos x="2828" y="2448"/>
              </a:cxn>
              <a:cxn ang="0">
                <a:pos x="2824" y="2322"/>
              </a:cxn>
              <a:cxn ang="0">
                <a:pos x="2814" y="2196"/>
              </a:cxn>
              <a:cxn ang="0">
                <a:pos x="2800" y="2074"/>
              </a:cxn>
              <a:cxn ang="0">
                <a:pos x="2778" y="1954"/>
              </a:cxn>
              <a:cxn ang="0">
                <a:pos x="2750" y="1836"/>
              </a:cxn>
              <a:cxn ang="0">
                <a:pos x="2718" y="1720"/>
              </a:cxn>
              <a:cxn ang="0">
                <a:pos x="2678" y="1606"/>
              </a:cxn>
              <a:cxn ang="0">
                <a:pos x="2636" y="1494"/>
              </a:cxn>
              <a:cxn ang="0">
                <a:pos x="2586" y="1386"/>
              </a:cxn>
              <a:cxn ang="0">
                <a:pos x="2532" y="1280"/>
              </a:cxn>
              <a:cxn ang="0">
                <a:pos x="2474" y="1178"/>
              </a:cxn>
              <a:cxn ang="0">
                <a:pos x="2410" y="1078"/>
              </a:cxn>
              <a:cxn ang="0">
                <a:pos x="2342" y="982"/>
              </a:cxn>
              <a:cxn ang="0">
                <a:pos x="2268" y="890"/>
              </a:cxn>
              <a:cxn ang="0">
                <a:pos x="2192" y="802"/>
              </a:cxn>
              <a:cxn ang="0">
                <a:pos x="2110" y="716"/>
              </a:cxn>
              <a:cxn ang="0">
                <a:pos x="2026" y="636"/>
              </a:cxn>
              <a:cxn ang="0">
                <a:pos x="1936" y="558"/>
              </a:cxn>
              <a:cxn ang="0">
                <a:pos x="1844" y="486"/>
              </a:cxn>
              <a:cxn ang="0">
                <a:pos x="1748" y="418"/>
              </a:cxn>
              <a:cxn ang="0">
                <a:pos x="1650" y="354"/>
              </a:cxn>
              <a:cxn ang="0">
                <a:pos x="1546" y="294"/>
              </a:cxn>
              <a:cxn ang="0">
                <a:pos x="1442" y="240"/>
              </a:cxn>
              <a:cxn ang="0">
                <a:pos x="1332" y="192"/>
              </a:cxn>
              <a:cxn ang="0">
                <a:pos x="1222" y="148"/>
              </a:cxn>
              <a:cxn ang="0">
                <a:pos x="1108" y="110"/>
              </a:cxn>
              <a:cxn ang="0">
                <a:pos x="992" y="76"/>
              </a:cxn>
              <a:cxn ang="0">
                <a:pos x="874" y="50"/>
              </a:cxn>
              <a:cxn ang="0">
                <a:pos x="754" y="28"/>
              </a:cxn>
              <a:cxn ang="0">
                <a:pos x="630" y="12"/>
              </a:cxn>
              <a:cxn ang="0">
                <a:pos x="506" y="2"/>
              </a:cxn>
              <a:cxn ang="0">
                <a:pos x="380" y="0"/>
              </a:cxn>
            </a:cxnLst>
            <a:rect l="0" t="0" r="r" b="b"/>
            <a:pathLst>
              <a:path w="2828" h="2862">
                <a:moveTo>
                  <a:pt x="380" y="0"/>
                </a:moveTo>
                <a:lnTo>
                  <a:pt x="380" y="0"/>
                </a:lnTo>
                <a:lnTo>
                  <a:pt x="284" y="2"/>
                </a:lnTo>
                <a:lnTo>
                  <a:pt x="188" y="6"/>
                </a:lnTo>
                <a:lnTo>
                  <a:pt x="94" y="16"/>
                </a:lnTo>
                <a:lnTo>
                  <a:pt x="0" y="28"/>
                </a:lnTo>
                <a:lnTo>
                  <a:pt x="0" y="2862"/>
                </a:lnTo>
                <a:lnTo>
                  <a:pt x="2792" y="2862"/>
                </a:lnTo>
                <a:lnTo>
                  <a:pt x="2792" y="2862"/>
                </a:lnTo>
                <a:lnTo>
                  <a:pt x="2808" y="2760"/>
                </a:lnTo>
                <a:lnTo>
                  <a:pt x="2818" y="2656"/>
                </a:lnTo>
                <a:lnTo>
                  <a:pt x="2826" y="2552"/>
                </a:lnTo>
                <a:lnTo>
                  <a:pt x="2828" y="2448"/>
                </a:lnTo>
                <a:lnTo>
                  <a:pt x="2828" y="2448"/>
                </a:lnTo>
                <a:lnTo>
                  <a:pt x="2826" y="2384"/>
                </a:lnTo>
                <a:lnTo>
                  <a:pt x="2824" y="2322"/>
                </a:lnTo>
                <a:lnTo>
                  <a:pt x="2820" y="2258"/>
                </a:lnTo>
                <a:lnTo>
                  <a:pt x="2814" y="2196"/>
                </a:lnTo>
                <a:lnTo>
                  <a:pt x="2808" y="2136"/>
                </a:lnTo>
                <a:lnTo>
                  <a:pt x="2800" y="2074"/>
                </a:lnTo>
                <a:lnTo>
                  <a:pt x="2790" y="2014"/>
                </a:lnTo>
                <a:lnTo>
                  <a:pt x="2778" y="1954"/>
                </a:lnTo>
                <a:lnTo>
                  <a:pt x="2764" y="1894"/>
                </a:lnTo>
                <a:lnTo>
                  <a:pt x="2750" y="1836"/>
                </a:lnTo>
                <a:lnTo>
                  <a:pt x="2734" y="1778"/>
                </a:lnTo>
                <a:lnTo>
                  <a:pt x="2718" y="1720"/>
                </a:lnTo>
                <a:lnTo>
                  <a:pt x="2698" y="1662"/>
                </a:lnTo>
                <a:lnTo>
                  <a:pt x="2678" y="1606"/>
                </a:lnTo>
                <a:lnTo>
                  <a:pt x="2658" y="1550"/>
                </a:lnTo>
                <a:lnTo>
                  <a:pt x="2636" y="1494"/>
                </a:lnTo>
                <a:lnTo>
                  <a:pt x="2612" y="1440"/>
                </a:lnTo>
                <a:lnTo>
                  <a:pt x="2586" y="1386"/>
                </a:lnTo>
                <a:lnTo>
                  <a:pt x="2560" y="1332"/>
                </a:lnTo>
                <a:lnTo>
                  <a:pt x="2532" y="1280"/>
                </a:lnTo>
                <a:lnTo>
                  <a:pt x="2504" y="1228"/>
                </a:lnTo>
                <a:lnTo>
                  <a:pt x="2474" y="1178"/>
                </a:lnTo>
                <a:lnTo>
                  <a:pt x="2442" y="1128"/>
                </a:lnTo>
                <a:lnTo>
                  <a:pt x="2410" y="1078"/>
                </a:lnTo>
                <a:lnTo>
                  <a:pt x="2376" y="1030"/>
                </a:lnTo>
                <a:lnTo>
                  <a:pt x="2342" y="982"/>
                </a:lnTo>
                <a:lnTo>
                  <a:pt x="2306" y="936"/>
                </a:lnTo>
                <a:lnTo>
                  <a:pt x="2268" y="890"/>
                </a:lnTo>
                <a:lnTo>
                  <a:pt x="2230" y="846"/>
                </a:lnTo>
                <a:lnTo>
                  <a:pt x="2192" y="802"/>
                </a:lnTo>
                <a:lnTo>
                  <a:pt x="2152" y="758"/>
                </a:lnTo>
                <a:lnTo>
                  <a:pt x="2110" y="716"/>
                </a:lnTo>
                <a:lnTo>
                  <a:pt x="2068" y="676"/>
                </a:lnTo>
                <a:lnTo>
                  <a:pt x="2026" y="636"/>
                </a:lnTo>
                <a:lnTo>
                  <a:pt x="1982" y="596"/>
                </a:lnTo>
                <a:lnTo>
                  <a:pt x="1936" y="558"/>
                </a:lnTo>
                <a:lnTo>
                  <a:pt x="1892" y="522"/>
                </a:lnTo>
                <a:lnTo>
                  <a:pt x="1844" y="486"/>
                </a:lnTo>
                <a:lnTo>
                  <a:pt x="1796" y="450"/>
                </a:lnTo>
                <a:lnTo>
                  <a:pt x="1748" y="418"/>
                </a:lnTo>
                <a:lnTo>
                  <a:pt x="1700" y="384"/>
                </a:lnTo>
                <a:lnTo>
                  <a:pt x="1650" y="354"/>
                </a:lnTo>
                <a:lnTo>
                  <a:pt x="1598" y="324"/>
                </a:lnTo>
                <a:lnTo>
                  <a:pt x="1546" y="294"/>
                </a:lnTo>
                <a:lnTo>
                  <a:pt x="1494" y="268"/>
                </a:lnTo>
                <a:lnTo>
                  <a:pt x="1442" y="240"/>
                </a:lnTo>
                <a:lnTo>
                  <a:pt x="1388" y="216"/>
                </a:lnTo>
                <a:lnTo>
                  <a:pt x="1332" y="192"/>
                </a:lnTo>
                <a:lnTo>
                  <a:pt x="1278" y="170"/>
                </a:lnTo>
                <a:lnTo>
                  <a:pt x="1222" y="148"/>
                </a:lnTo>
                <a:lnTo>
                  <a:pt x="1166" y="128"/>
                </a:lnTo>
                <a:lnTo>
                  <a:pt x="1108" y="110"/>
                </a:lnTo>
                <a:lnTo>
                  <a:pt x="1050" y="92"/>
                </a:lnTo>
                <a:lnTo>
                  <a:pt x="992" y="76"/>
                </a:lnTo>
                <a:lnTo>
                  <a:pt x="934" y="62"/>
                </a:lnTo>
                <a:lnTo>
                  <a:pt x="874" y="50"/>
                </a:lnTo>
                <a:lnTo>
                  <a:pt x="814" y="38"/>
                </a:lnTo>
                <a:lnTo>
                  <a:pt x="754" y="28"/>
                </a:lnTo>
                <a:lnTo>
                  <a:pt x="692" y="18"/>
                </a:lnTo>
                <a:lnTo>
                  <a:pt x="630" y="12"/>
                </a:lnTo>
                <a:lnTo>
                  <a:pt x="568" y="6"/>
                </a:lnTo>
                <a:lnTo>
                  <a:pt x="506" y="2"/>
                </a:lnTo>
                <a:lnTo>
                  <a:pt x="444" y="0"/>
                </a:lnTo>
                <a:lnTo>
                  <a:pt x="380" y="0"/>
                </a:lnTo>
                <a:lnTo>
                  <a:pt x="380" y="0"/>
                </a:lnTo>
                <a:close/>
              </a:path>
            </a:pathLst>
          </a:custGeom>
          <a:solidFill>
            <a:srgbClr val="FF99CC">
              <a:alpha val="2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Freeform 7"/>
          <p:cNvSpPr>
            <a:spLocks/>
          </p:cNvSpPr>
          <p:nvPr/>
        </p:nvSpPr>
        <p:spPr bwMode="auto">
          <a:xfrm>
            <a:off x="0" y="4103238"/>
            <a:ext cx="2705100" cy="2754762"/>
          </a:xfrm>
          <a:custGeom>
            <a:avLst/>
            <a:gdLst/>
            <a:ahLst/>
            <a:cxnLst>
              <a:cxn ang="0">
                <a:pos x="380" y="0"/>
              </a:cxn>
              <a:cxn ang="0">
                <a:pos x="380" y="0"/>
              </a:cxn>
              <a:cxn ang="0">
                <a:pos x="332" y="0"/>
              </a:cxn>
              <a:cxn ang="0">
                <a:pos x="282" y="2"/>
              </a:cxn>
              <a:cxn ang="0">
                <a:pos x="234" y="6"/>
              </a:cxn>
              <a:cxn ang="0">
                <a:pos x="186" y="12"/>
              </a:cxn>
              <a:cxn ang="0">
                <a:pos x="138" y="20"/>
              </a:cxn>
              <a:cxn ang="0">
                <a:pos x="92" y="28"/>
              </a:cxn>
              <a:cxn ang="0">
                <a:pos x="46" y="38"/>
              </a:cxn>
              <a:cxn ang="0">
                <a:pos x="0" y="50"/>
              </a:cxn>
              <a:cxn ang="0">
                <a:pos x="0" y="1886"/>
              </a:cxn>
              <a:cxn ang="0">
                <a:pos x="1792" y="1886"/>
              </a:cxn>
              <a:cxn ang="0">
                <a:pos x="1792" y="1886"/>
              </a:cxn>
              <a:cxn ang="0">
                <a:pos x="1806" y="1836"/>
              </a:cxn>
              <a:cxn ang="0">
                <a:pos x="1818" y="1786"/>
              </a:cxn>
              <a:cxn ang="0">
                <a:pos x="1828" y="1734"/>
              </a:cxn>
              <a:cxn ang="0">
                <a:pos x="1836" y="1682"/>
              </a:cxn>
              <a:cxn ang="0">
                <a:pos x="1844" y="1630"/>
              </a:cxn>
              <a:cxn ang="0">
                <a:pos x="1848" y="1578"/>
              </a:cxn>
              <a:cxn ang="0">
                <a:pos x="1850" y="1524"/>
              </a:cxn>
              <a:cxn ang="0">
                <a:pos x="1852" y="1472"/>
              </a:cxn>
              <a:cxn ang="0">
                <a:pos x="1852" y="1472"/>
              </a:cxn>
              <a:cxn ang="0">
                <a:pos x="1850" y="1396"/>
              </a:cxn>
              <a:cxn ang="0">
                <a:pos x="1844" y="1320"/>
              </a:cxn>
              <a:cxn ang="0">
                <a:pos x="1834" y="1248"/>
              </a:cxn>
              <a:cxn ang="0">
                <a:pos x="1822" y="1174"/>
              </a:cxn>
              <a:cxn ang="0">
                <a:pos x="1806" y="1104"/>
              </a:cxn>
              <a:cxn ang="0">
                <a:pos x="1786" y="1034"/>
              </a:cxn>
              <a:cxn ang="0">
                <a:pos x="1762" y="966"/>
              </a:cxn>
              <a:cxn ang="0">
                <a:pos x="1736" y="898"/>
              </a:cxn>
              <a:cxn ang="0">
                <a:pos x="1706" y="834"/>
              </a:cxn>
              <a:cxn ang="0">
                <a:pos x="1674" y="770"/>
              </a:cxn>
              <a:cxn ang="0">
                <a:pos x="1638" y="708"/>
              </a:cxn>
              <a:cxn ang="0">
                <a:pos x="1600" y="648"/>
              </a:cxn>
              <a:cxn ang="0">
                <a:pos x="1560" y="590"/>
              </a:cxn>
              <a:cxn ang="0">
                <a:pos x="1516" y="536"/>
              </a:cxn>
              <a:cxn ang="0">
                <a:pos x="1470" y="482"/>
              </a:cxn>
              <a:cxn ang="0">
                <a:pos x="1420" y="430"/>
              </a:cxn>
              <a:cxn ang="0">
                <a:pos x="1370" y="382"/>
              </a:cxn>
              <a:cxn ang="0">
                <a:pos x="1316" y="336"/>
              </a:cxn>
              <a:cxn ang="0">
                <a:pos x="1260" y="292"/>
              </a:cxn>
              <a:cxn ang="0">
                <a:pos x="1204" y="250"/>
              </a:cxn>
              <a:cxn ang="0">
                <a:pos x="1144" y="212"/>
              </a:cxn>
              <a:cxn ang="0">
                <a:pos x="1082" y="178"/>
              </a:cxn>
              <a:cxn ang="0">
                <a:pos x="1018" y="144"/>
              </a:cxn>
              <a:cxn ang="0">
                <a:pos x="954" y="116"/>
              </a:cxn>
              <a:cxn ang="0">
                <a:pos x="886" y="88"/>
              </a:cxn>
              <a:cxn ang="0">
                <a:pos x="818" y="66"/>
              </a:cxn>
              <a:cxn ang="0">
                <a:pos x="748" y="46"/>
              </a:cxn>
              <a:cxn ang="0">
                <a:pos x="678" y="30"/>
              </a:cxn>
              <a:cxn ang="0">
                <a:pos x="604" y="16"/>
              </a:cxn>
              <a:cxn ang="0">
                <a:pos x="530" y="6"/>
              </a:cxn>
              <a:cxn ang="0">
                <a:pos x="456" y="2"/>
              </a:cxn>
              <a:cxn ang="0">
                <a:pos x="380" y="0"/>
              </a:cxn>
              <a:cxn ang="0">
                <a:pos x="380" y="0"/>
              </a:cxn>
            </a:cxnLst>
            <a:rect l="0" t="0" r="r" b="b"/>
            <a:pathLst>
              <a:path w="1852" h="1886">
                <a:moveTo>
                  <a:pt x="380" y="0"/>
                </a:moveTo>
                <a:lnTo>
                  <a:pt x="380" y="0"/>
                </a:lnTo>
                <a:lnTo>
                  <a:pt x="332" y="0"/>
                </a:lnTo>
                <a:lnTo>
                  <a:pt x="282" y="2"/>
                </a:lnTo>
                <a:lnTo>
                  <a:pt x="234" y="6"/>
                </a:lnTo>
                <a:lnTo>
                  <a:pt x="186" y="12"/>
                </a:lnTo>
                <a:lnTo>
                  <a:pt x="138" y="20"/>
                </a:lnTo>
                <a:lnTo>
                  <a:pt x="92" y="28"/>
                </a:lnTo>
                <a:lnTo>
                  <a:pt x="46" y="38"/>
                </a:lnTo>
                <a:lnTo>
                  <a:pt x="0" y="50"/>
                </a:lnTo>
                <a:lnTo>
                  <a:pt x="0" y="1886"/>
                </a:lnTo>
                <a:lnTo>
                  <a:pt x="1792" y="1886"/>
                </a:lnTo>
                <a:lnTo>
                  <a:pt x="1792" y="1886"/>
                </a:lnTo>
                <a:lnTo>
                  <a:pt x="1806" y="1836"/>
                </a:lnTo>
                <a:lnTo>
                  <a:pt x="1818" y="1786"/>
                </a:lnTo>
                <a:lnTo>
                  <a:pt x="1828" y="1734"/>
                </a:lnTo>
                <a:lnTo>
                  <a:pt x="1836" y="1682"/>
                </a:lnTo>
                <a:lnTo>
                  <a:pt x="1844" y="1630"/>
                </a:lnTo>
                <a:lnTo>
                  <a:pt x="1848" y="1578"/>
                </a:lnTo>
                <a:lnTo>
                  <a:pt x="1850" y="1524"/>
                </a:lnTo>
                <a:lnTo>
                  <a:pt x="1852" y="1472"/>
                </a:lnTo>
                <a:lnTo>
                  <a:pt x="1852" y="1472"/>
                </a:lnTo>
                <a:lnTo>
                  <a:pt x="1850" y="1396"/>
                </a:lnTo>
                <a:lnTo>
                  <a:pt x="1844" y="1320"/>
                </a:lnTo>
                <a:lnTo>
                  <a:pt x="1834" y="1248"/>
                </a:lnTo>
                <a:lnTo>
                  <a:pt x="1822" y="1174"/>
                </a:lnTo>
                <a:lnTo>
                  <a:pt x="1806" y="1104"/>
                </a:lnTo>
                <a:lnTo>
                  <a:pt x="1786" y="1034"/>
                </a:lnTo>
                <a:lnTo>
                  <a:pt x="1762" y="966"/>
                </a:lnTo>
                <a:lnTo>
                  <a:pt x="1736" y="898"/>
                </a:lnTo>
                <a:lnTo>
                  <a:pt x="1706" y="834"/>
                </a:lnTo>
                <a:lnTo>
                  <a:pt x="1674" y="770"/>
                </a:lnTo>
                <a:lnTo>
                  <a:pt x="1638" y="708"/>
                </a:lnTo>
                <a:lnTo>
                  <a:pt x="1600" y="648"/>
                </a:lnTo>
                <a:lnTo>
                  <a:pt x="1560" y="590"/>
                </a:lnTo>
                <a:lnTo>
                  <a:pt x="1516" y="536"/>
                </a:lnTo>
                <a:lnTo>
                  <a:pt x="1470" y="482"/>
                </a:lnTo>
                <a:lnTo>
                  <a:pt x="1420" y="430"/>
                </a:lnTo>
                <a:lnTo>
                  <a:pt x="1370" y="382"/>
                </a:lnTo>
                <a:lnTo>
                  <a:pt x="1316" y="336"/>
                </a:lnTo>
                <a:lnTo>
                  <a:pt x="1260" y="292"/>
                </a:lnTo>
                <a:lnTo>
                  <a:pt x="1204" y="250"/>
                </a:lnTo>
                <a:lnTo>
                  <a:pt x="1144" y="212"/>
                </a:lnTo>
                <a:lnTo>
                  <a:pt x="1082" y="178"/>
                </a:lnTo>
                <a:lnTo>
                  <a:pt x="1018" y="144"/>
                </a:lnTo>
                <a:lnTo>
                  <a:pt x="954" y="116"/>
                </a:lnTo>
                <a:lnTo>
                  <a:pt x="886" y="88"/>
                </a:lnTo>
                <a:lnTo>
                  <a:pt x="818" y="66"/>
                </a:lnTo>
                <a:lnTo>
                  <a:pt x="748" y="46"/>
                </a:lnTo>
                <a:lnTo>
                  <a:pt x="678" y="30"/>
                </a:lnTo>
                <a:lnTo>
                  <a:pt x="604" y="16"/>
                </a:lnTo>
                <a:lnTo>
                  <a:pt x="530" y="6"/>
                </a:lnTo>
                <a:lnTo>
                  <a:pt x="456" y="2"/>
                </a:lnTo>
                <a:lnTo>
                  <a:pt x="380" y="0"/>
                </a:lnTo>
                <a:lnTo>
                  <a:pt x="380" y="0"/>
                </a:lnTo>
                <a:close/>
              </a:path>
            </a:pathLst>
          </a:custGeom>
          <a:solidFill>
            <a:srgbClr val="FF33CC">
              <a:alpha val="40000"/>
            </a:srgbClr>
          </a:solidFill>
          <a:ln w="9525">
            <a:noFill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Freeform 8"/>
          <p:cNvSpPr>
            <a:spLocks/>
          </p:cNvSpPr>
          <p:nvPr/>
        </p:nvSpPr>
        <p:spPr bwMode="auto">
          <a:xfrm>
            <a:off x="0" y="5214917"/>
            <a:ext cx="1581150" cy="1643083"/>
          </a:xfrm>
          <a:custGeom>
            <a:avLst/>
            <a:gdLst/>
            <a:ahLst/>
            <a:cxnLst>
              <a:cxn ang="0">
                <a:pos x="380" y="0"/>
              </a:cxn>
              <a:cxn ang="0">
                <a:pos x="324" y="2"/>
              </a:cxn>
              <a:cxn ang="0">
                <a:pos x="268" y="12"/>
              </a:cxn>
              <a:cxn ang="0">
                <a:pos x="216" y="28"/>
              </a:cxn>
              <a:cxn ang="0">
                <a:pos x="166" y="50"/>
              </a:cxn>
              <a:cxn ang="0">
                <a:pos x="118" y="76"/>
              </a:cxn>
              <a:cxn ang="0">
                <a:pos x="76" y="106"/>
              </a:cxn>
              <a:cxn ang="0">
                <a:pos x="36" y="142"/>
              </a:cxn>
              <a:cxn ang="0">
                <a:pos x="0" y="182"/>
              </a:cxn>
              <a:cxn ang="0">
                <a:pos x="0" y="792"/>
              </a:cxn>
              <a:cxn ang="0">
                <a:pos x="56" y="852"/>
              </a:cxn>
              <a:cxn ang="0">
                <a:pos x="122" y="902"/>
              </a:cxn>
              <a:cxn ang="0">
                <a:pos x="640" y="902"/>
              </a:cxn>
              <a:cxn ang="0">
                <a:pos x="688" y="866"/>
              </a:cxn>
              <a:cxn ang="0">
                <a:pos x="734" y="824"/>
              </a:cxn>
              <a:cxn ang="0">
                <a:pos x="772" y="778"/>
              </a:cxn>
              <a:cxn ang="0">
                <a:pos x="806" y="728"/>
              </a:cxn>
              <a:cxn ang="0">
                <a:pos x="832" y="672"/>
              </a:cxn>
              <a:cxn ang="0">
                <a:pos x="852" y="614"/>
              </a:cxn>
              <a:cxn ang="0">
                <a:pos x="864" y="552"/>
              </a:cxn>
              <a:cxn ang="0">
                <a:pos x="868" y="488"/>
              </a:cxn>
              <a:cxn ang="0">
                <a:pos x="868" y="462"/>
              </a:cxn>
              <a:cxn ang="0">
                <a:pos x="862" y="412"/>
              </a:cxn>
              <a:cxn ang="0">
                <a:pos x="852" y="366"/>
              </a:cxn>
              <a:cxn ang="0">
                <a:pos x="830" y="298"/>
              </a:cxn>
              <a:cxn ang="0">
                <a:pos x="786" y="214"/>
              </a:cxn>
              <a:cxn ang="0">
                <a:pos x="726" y="142"/>
              </a:cxn>
              <a:cxn ang="0">
                <a:pos x="654" y="82"/>
              </a:cxn>
              <a:cxn ang="0">
                <a:pos x="570" y="38"/>
              </a:cxn>
              <a:cxn ang="0">
                <a:pos x="502" y="14"/>
              </a:cxn>
              <a:cxn ang="0">
                <a:pos x="454" y="4"/>
              </a:cxn>
              <a:cxn ang="0">
                <a:pos x="406" y="0"/>
              </a:cxn>
              <a:cxn ang="0">
                <a:pos x="380" y="0"/>
              </a:cxn>
            </a:cxnLst>
            <a:rect l="0" t="0" r="r" b="b"/>
            <a:pathLst>
              <a:path w="868" h="902">
                <a:moveTo>
                  <a:pt x="380" y="0"/>
                </a:moveTo>
                <a:lnTo>
                  <a:pt x="380" y="0"/>
                </a:lnTo>
                <a:lnTo>
                  <a:pt x="352" y="0"/>
                </a:lnTo>
                <a:lnTo>
                  <a:pt x="324" y="2"/>
                </a:lnTo>
                <a:lnTo>
                  <a:pt x="296" y="6"/>
                </a:lnTo>
                <a:lnTo>
                  <a:pt x="268" y="12"/>
                </a:lnTo>
                <a:lnTo>
                  <a:pt x="242" y="20"/>
                </a:lnTo>
                <a:lnTo>
                  <a:pt x="216" y="28"/>
                </a:lnTo>
                <a:lnTo>
                  <a:pt x="190" y="38"/>
                </a:lnTo>
                <a:lnTo>
                  <a:pt x="166" y="50"/>
                </a:lnTo>
                <a:lnTo>
                  <a:pt x="142" y="62"/>
                </a:lnTo>
                <a:lnTo>
                  <a:pt x="118" y="76"/>
                </a:lnTo>
                <a:lnTo>
                  <a:pt x="96" y="90"/>
                </a:lnTo>
                <a:lnTo>
                  <a:pt x="76" y="106"/>
                </a:lnTo>
                <a:lnTo>
                  <a:pt x="54" y="124"/>
                </a:lnTo>
                <a:lnTo>
                  <a:pt x="36" y="142"/>
                </a:lnTo>
                <a:lnTo>
                  <a:pt x="18" y="162"/>
                </a:lnTo>
                <a:lnTo>
                  <a:pt x="0" y="182"/>
                </a:lnTo>
                <a:lnTo>
                  <a:pt x="0" y="792"/>
                </a:lnTo>
                <a:lnTo>
                  <a:pt x="0" y="792"/>
                </a:lnTo>
                <a:lnTo>
                  <a:pt x="26" y="824"/>
                </a:lnTo>
                <a:lnTo>
                  <a:pt x="56" y="852"/>
                </a:lnTo>
                <a:lnTo>
                  <a:pt x="88" y="878"/>
                </a:lnTo>
                <a:lnTo>
                  <a:pt x="122" y="902"/>
                </a:lnTo>
                <a:lnTo>
                  <a:pt x="640" y="902"/>
                </a:lnTo>
                <a:lnTo>
                  <a:pt x="640" y="902"/>
                </a:lnTo>
                <a:lnTo>
                  <a:pt x="664" y="884"/>
                </a:lnTo>
                <a:lnTo>
                  <a:pt x="688" y="866"/>
                </a:lnTo>
                <a:lnTo>
                  <a:pt x="712" y="846"/>
                </a:lnTo>
                <a:lnTo>
                  <a:pt x="734" y="824"/>
                </a:lnTo>
                <a:lnTo>
                  <a:pt x="754" y="802"/>
                </a:lnTo>
                <a:lnTo>
                  <a:pt x="772" y="778"/>
                </a:lnTo>
                <a:lnTo>
                  <a:pt x="790" y="754"/>
                </a:lnTo>
                <a:lnTo>
                  <a:pt x="806" y="728"/>
                </a:lnTo>
                <a:lnTo>
                  <a:pt x="820" y="700"/>
                </a:lnTo>
                <a:lnTo>
                  <a:pt x="832" y="672"/>
                </a:lnTo>
                <a:lnTo>
                  <a:pt x="842" y="644"/>
                </a:lnTo>
                <a:lnTo>
                  <a:pt x="852" y="614"/>
                </a:lnTo>
                <a:lnTo>
                  <a:pt x="858" y="582"/>
                </a:lnTo>
                <a:lnTo>
                  <a:pt x="864" y="552"/>
                </a:lnTo>
                <a:lnTo>
                  <a:pt x="868" y="520"/>
                </a:lnTo>
                <a:lnTo>
                  <a:pt x="868" y="488"/>
                </a:lnTo>
                <a:lnTo>
                  <a:pt x="868" y="488"/>
                </a:lnTo>
                <a:lnTo>
                  <a:pt x="868" y="462"/>
                </a:lnTo>
                <a:lnTo>
                  <a:pt x="866" y="438"/>
                </a:lnTo>
                <a:lnTo>
                  <a:pt x="862" y="412"/>
                </a:lnTo>
                <a:lnTo>
                  <a:pt x="858" y="388"/>
                </a:lnTo>
                <a:lnTo>
                  <a:pt x="852" y="366"/>
                </a:lnTo>
                <a:lnTo>
                  <a:pt x="846" y="342"/>
                </a:lnTo>
                <a:lnTo>
                  <a:pt x="830" y="298"/>
                </a:lnTo>
                <a:lnTo>
                  <a:pt x="810" y="254"/>
                </a:lnTo>
                <a:lnTo>
                  <a:pt x="786" y="214"/>
                </a:lnTo>
                <a:lnTo>
                  <a:pt x="756" y="176"/>
                </a:lnTo>
                <a:lnTo>
                  <a:pt x="726" y="142"/>
                </a:lnTo>
                <a:lnTo>
                  <a:pt x="690" y="110"/>
                </a:lnTo>
                <a:lnTo>
                  <a:pt x="654" y="82"/>
                </a:lnTo>
                <a:lnTo>
                  <a:pt x="614" y="58"/>
                </a:lnTo>
                <a:lnTo>
                  <a:pt x="570" y="38"/>
                </a:lnTo>
                <a:lnTo>
                  <a:pt x="526" y="22"/>
                </a:lnTo>
                <a:lnTo>
                  <a:pt x="502" y="14"/>
                </a:lnTo>
                <a:lnTo>
                  <a:pt x="478" y="10"/>
                </a:lnTo>
                <a:lnTo>
                  <a:pt x="454" y="4"/>
                </a:lnTo>
                <a:lnTo>
                  <a:pt x="430" y="2"/>
                </a:lnTo>
                <a:lnTo>
                  <a:pt x="406" y="0"/>
                </a:lnTo>
                <a:lnTo>
                  <a:pt x="380" y="0"/>
                </a:lnTo>
                <a:lnTo>
                  <a:pt x="380" y="0"/>
                </a:lnTo>
                <a:close/>
              </a:path>
            </a:pathLst>
          </a:custGeom>
          <a:solidFill>
            <a:srgbClr val="CC3399"/>
          </a:solidFill>
          <a:ln w="9525">
            <a:noFill/>
            <a:round/>
            <a:headEnd/>
            <a:tailEnd/>
          </a:ln>
          <a:effectLst>
            <a:outerShdw blurRad="63500" dist="50800" algn="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CC00CC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81670"/>
            <a:ext cx="12192000" cy="276330"/>
          </a:xfrm>
          <a:prstGeom prst="rect">
            <a:avLst/>
          </a:prstGeom>
          <a:gradFill flip="none" rotWithShape="1">
            <a:gsLst>
              <a:gs pos="39000">
                <a:srgbClr val="1B719E"/>
              </a:gs>
              <a:gs pos="61000">
                <a:srgbClr val="FF66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759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2208</TotalTime>
  <Words>1250</Words>
  <Application>Microsoft Office PowerPoint</Application>
  <PresentationFormat>Произвольный</PresentationFormat>
  <Paragraphs>187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Symbol</vt:lpstr>
      <vt:lpstr>Calibri Light</vt:lpstr>
      <vt:lpstr>Times New Roman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graphics</dc:creator>
  <cp:lastModifiedBy>Admin</cp:lastModifiedBy>
  <cp:revision>126</cp:revision>
  <dcterms:created xsi:type="dcterms:W3CDTF">2024-05-30T03:13:02Z</dcterms:created>
  <dcterms:modified xsi:type="dcterms:W3CDTF">2024-11-12T09:27:23Z</dcterms:modified>
</cp:coreProperties>
</file>