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sldIdLst>
    <p:sldId id="256" r:id="rId2"/>
    <p:sldId id="268" r:id="rId3"/>
    <p:sldId id="271" r:id="rId4"/>
    <p:sldId id="288" r:id="rId5"/>
    <p:sldId id="290" r:id="rId6"/>
    <p:sldId id="269" r:id="rId7"/>
    <p:sldId id="272" r:id="rId8"/>
    <p:sldId id="273" r:id="rId9"/>
    <p:sldId id="274" r:id="rId10"/>
    <p:sldId id="276" r:id="rId11"/>
    <p:sldId id="277" r:id="rId12"/>
    <p:sldId id="278" r:id="rId13"/>
    <p:sldId id="289" r:id="rId14"/>
    <p:sldId id="280" r:id="rId15"/>
    <p:sldId id="281" r:id="rId16"/>
    <p:sldId id="262" r:id="rId17"/>
    <p:sldId id="263" r:id="rId18"/>
    <p:sldId id="264" r:id="rId19"/>
    <p:sldId id="265" r:id="rId20"/>
    <p:sldId id="282" r:id="rId21"/>
    <p:sldId id="283" r:id="rId22"/>
    <p:sldId id="284" r:id="rId23"/>
    <p:sldId id="266" r:id="rId24"/>
    <p:sldId id="286"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133" userDrawn="1">
          <p15:clr>
            <a:srgbClr val="A4A3A4"/>
          </p15:clr>
        </p15:guide>
        <p15:guide id="2" pos="3840" userDrawn="1">
          <p15:clr>
            <a:srgbClr val="A4A3A4"/>
          </p15:clr>
        </p15:guide>
        <p15:guide id="3" orient="horz" pos="2160" userDrawn="1">
          <p15:clr>
            <a:srgbClr val="A4A3A4"/>
          </p15:clr>
        </p15:guide>
        <p15:guide id="4" orient="horz" pos="187" userDrawn="1">
          <p15:clr>
            <a:srgbClr val="A4A3A4"/>
          </p15:clr>
        </p15:guide>
        <p15:guide id="5" pos="143" userDrawn="1">
          <p15:clr>
            <a:srgbClr val="A4A3A4"/>
          </p15:clr>
        </p15:guide>
        <p15:guide id="6" pos="75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CC"/>
    <a:srgbClr val="FF99CC"/>
    <a:srgbClr val="CC3399"/>
    <a:srgbClr val="FF33CC"/>
    <a:srgbClr val="CC66FF"/>
    <a:srgbClr val="CC99FF"/>
    <a:srgbClr val="CC0099"/>
    <a:srgbClr val="CC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103" d="100"/>
          <a:sy n="103" d="100"/>
        </p:scale>
        <p:origin x="-216" y="-84"/>
      </p:cViewPr>
      <p:guideLst>
        <p:guide orient="horz" pos="4133"/>
        <p:guide orient="horz" pos="2160"/>
        <p:guide orient="horz" pos="187"/>
        <p:guide pos="3840"/>
        <p:guide pos="143"/>
        <p:guide pos="7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52B88-4EF6-441E-B55B-AC32CD3399D6}" type="datetimeFigureOut">
              <a:rPr lang="ru-RU" smtClean="0"/>
              <a:t>01.10.2024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B116D-C8DF-4FE9-B312-859878AE850A}" type="slidenum">
              <a:rPr lang="ru-RU" smtClean="0"/>
              <a:t>‹#›</a:t>
            </a:fld>
            <a:endParaRPr lang="ru-RU"/>
          </a:p>
        </p:txBody>
      </p:sp>
    </p:spTree>
    <p:extLst>
      <p:ext uri="{BB962C8B-B14F-4D97-AF65-F5344CB8AC3E}">
        <p14:creationId xmlns:p14="http://schemas.microsoft.com/office/powerpoint/2010/main" val="277961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72A013B-037E-4DB9-A903-C3759AE263BD}" type="slidenum">
              <a:rPr lang="ru-RU" smtClean="0"/>
              <a:t>7</a:t>
            </a:fld>
            <a:endParaRPr lang="ru-RU"/>
          </a:p>
        </p:txBody>
      </p:sp>
    </p:spTree>
    <p:extLst>
      <p:ext uri="{BB962C8B-B14F-4D97-AF65-F5344CB8AC3E}">
        <p14:creationId xmlns:p14="http://schemas.microsoft.com/office/powerpoint/2010/main" val="50221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72A013B-037E-4DB9-A903-C3759AE263BD}" type="slidenum">
              <a:rPr lang="ru-RU" smtClean="0"/>
              <a:t>9</a:t>
            </a:fld>
            <a:endParaRPr lang="ru-RU"/>
          </a:p>
        </p:txBody>
      </p:sp>
    </p:spTree>
    <p:extLst>
      <p:ext uri="{BB962C8B-B14F-4D97-AF65-F5344CB8AC3E}">
        <p14:creationId xmlns:p14="http://schemas.microsoft.com/office/powerpoint/2010/main" val="285605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004D1A5-F08B-408A-8525-CC79066732E6}"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6A25E3-C61A-4D64-BFB4-638B426CE50F}" type="slidenum">
              <a:rPr lang="ru-RU" smtClean="0"/>
              <a:t>‹#›</a:t>
            </a:fld>
            <a:endParaRPr lang="ru-RU"/>
          </a:p>
        </p:txBody>
      </p:sp>
    </p:spTree>
    <p:extLst>
      <p:ext uri="{BB962C8B-B14F-4D97-AF65-F5344CB8AC3E}">
        <p14:creationId xmlns:p14="http://schemas.microsoft.com/office/powerpoint/2010/main" val="238258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04D1A5-F08B-408A-8525-CC79066732E6}"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6A25E3-C61A-4D64-BFB4-638B426CE50F}" type="slidenum">
              <a:rPr lang="ru-RU" smtClean="0"/>
              <a:t>‹#›</a:t>
            </a:fld>
            <a:endParaRPr lang="ru-RU"/>
          </a:p>
        </p:txBody>
      </p:sp>
    </p:spTree>
    <p:extLst>
      <p:ext uri="{BB962C8B-B14F-4D97-AF65-F5344CB8AC3E}">
        <p14:creationId xmlns:p14="http://schemas.microsoft.com/office/powerpoint/2010/main" val="379780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04D1A5-F08B-408A-8525-CC79066732E6}"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6A25E3-C61A-4D64-BFB4-638B426CE50F}" type="slidenum">
              <a:rPr lang="ru-RU" smtClean="0"/>
              <a:t>‹#›</a:t>
            </a:fld>
            <a:endParaRPr lang="ru-RU"/>
          </a:p>
        </p:txBody>
      </p:sp>
    </p:spTree>
    <p:extLst>
      <p:ext uri="{BB962C8B-B14F-4D97-AF65-F5344CB8AC3E}">
        <p14:creationId xmlns:p14="http://schemas.microsoft.com/office/powerpoint/2010/main" val="130805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04D1A5-F08B-408A-8525-CC79066732E6}"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6A25E3-C61A-4D64-BFB4-638B426CE50F}" type="slidenum">
              <a:rPr lang="ru-RU" smtClean="0"/>
              <a:t>‹#›</a:t>
            </a:fld>
            <a:endParaRPr lang="ru-RU"/>
          </a:p>
        </p:txBody>
      </p:sp>
    </p:spTree>
    <p:extLst>
      <p:ext uri="{BB962C8B-B14F-4D97-AF65-F5344CB8AC3E}">
        <p14:creationId xmlns:p14="http://schemas.microsoft.com/office/powerpoint/2010/main" val="304327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04D1A5-F08B-408A-8525-CC79066732E6}" type="datetimeFigureOut">
              <a:rPr lang="ru-RU" smtClean="0"/>
              <a:t>01.10.2024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6A25E3-C61A-4D64-BFB4-638B426CE50F}" type="slidenum">
              <a:rPr lang="ru-RU" smtClean="0"/>
              <a:t>‹#›</a:t>
            </a:fld>
            <a:endParaRPr lang="ru-RU"/>
          </a:p>
        </p:txBody>
      </p:sp>
    </p:spTree>
    <p:extLst>
      <p:ext uri="{BB962C8B-B14F-4D97-AF65-F5344CB8AC3E}">
        <p14:creationId xmlns:p14="http://schemas.microsoft.com/office/powerpoint/2010/main" val="36873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004D1A5-F08B-408A-8525-CC79066732E6}" type="datetimeFigureOut">
              <a:rPr lang="ru-RU" smtClean="0"/>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6A25E3-C61A-4D64-BFB4-638B426CE50F}" type="slidenum">
              <a:rPr lang="ru-RU" smtClean="0"/>
              <a:t>‹#›</a:t>
            </a:fld>
            <a:endParaRPr lang="ru-RU"/>
          </a:p>
        </p:txBody>
      </p:sp>
    </p:spTree>
    <p:extLst>
      <p:ext uri="{BB962C8B-B14F-4D97-AF65-F5344CB8AC3E}">
        <p14:creationId xmlns:p14="http://schemas.microsoft.com/office/powerpoint/2010/main" val="342598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004D1A5-F08B-408A-8525-CC79066732E6}" type="datetimeFigureOut">
              <a:rPr lang="ru-RU" smtClean="0"/>
              <a:t>01.10.2024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6A25E3-C61A-4D64-BFB4-638B426CE50F}" type="slidenum">
              <a:rPr lang="ru-RU" smtClean="0"/>
              <a:t>‹#›</a:t>
            </a:fld>
            <a:endParaRPr lang="ru-RU"/>
          </a:p>
        </p:txBody>
      </p:sp>
    </p:spTree>
    <p:extLst>
      <p:ext uri="{BB962C8B-B14F-4D97-AF65-F5344CB8AC3E}">
        <p14:creationId xmlns:p14="http://schemas.microsoft.com/office/powerpoint/2010/main" val="2699209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004D1A5-F08B-408A-8525-CC79066732E6}" type="datetimeFigureOut">
              <a:rPr lang="ru-RU" smtClean="0"/>
              <a:t>01.10.2024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6A25E3-C61A-4D64-BFB4-638B426CE50F}" type="slidenum">
              <a:rPr lang="ru-RU" smtClean="0"/>
              <a:t>‹#›</a:t>
            </a:fld>
            <a:endParaRPr lang="ru-RU"/>
          </a:p>
        </p:txBody>
      </p:sp>
    </p:spTree>
    <p:extLst>
      <p:ext uri="{BB962C8B-B14F-4D97-AF65-F5344CB8AC3E}">
        <p14:creationId xmlns:p14="http://schemas.microsoft.com/office/powerpoint/2010/main" val="172889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04D1A5-F08B-408A-8525-CC79066732E6}" type="datetimeFigureOut">
              <a:rPr lang="ru-RU" smtClean="0"/>
              <a:t>01.10.2024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6A25E3-C61A-4D64-BFB4-638B426CE50F}" type="slidenum">
              <a:rPr lang="ru-RU" smtClean="0"/>
              <a:t>‹#›</a:t>
            </a:fld>
            <a:endParaRPr lang="ru-RU"/>
          </a:p>
        </p:txBody>
      </p:sp>
    </p:spTree>
    <p:extLst>
      <p:ext uri="{BB962C8B-B14F-4D97-AF65-F5344CB8AC3E}">
        <p14:creationId xmlns:p14="http://schemas.microsoft.com/office/powerpoint/2010/main" val="372838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004D1A5-F08B-408A-8525-CC79066732E6}" type="datetimeFigureOut">
              <a:rPr lang="ru-RU" smtClean="0"/>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6A25E3-C61A-4D64-BFB4-638B426CE50F}" type="slidenum">
              <a:rPr lang="ru-RU" smtClean="0"/>
              <a:t>‹#›</a:t>
            </a:fld>
            <a:endParaRPr lang="ru-RU"/>
          </a:p>
        </p:txBody>
      </p:sp>
    </p:spTree>
    <p:extLst>
      <p:ext uri="{BB962C8B-B14F-4D97-AF65-F5344CB8AC3E}">
        <p14:creationId xmlns:p14="http://schemas.microsoft.com/office/powerpoint/2010/main" val="26546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004D1A5-F08B-408A-8525-CC79066732E6}" type="datetimeFigureOut">
              <a:rPr lang="ru-RU" smtClean="0"/>
              <a:t>01.10.2024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6A25E3-C61A-4D64-BFB4-638B426CE50F}" type="slidenum">
              <a:rPr lang="ru-RU" smtClean="0"/>
              <a:t>‹#›</a:t>
            </a:fld>
            <a:endParaRPr lang="ru-RU"/>
          </a:p>
        </p:txBody>
      </p:sp>
    </p:spTree>
    <p:extLst>
      <p:ext uri="{BB962C8B-B14F-4D97-AF65-F5344CB8AC3E}">
        <p14:creationId xmlns:p14="http://schemas.microsoft.com/office/powerpoint/2010/main" val="359195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4D1A5-F08B-408A-8525-CC79066732E6}" type="datetimeFigureOut">
              <a:rPr lang="ru-RU" smtClean="0"/>
              <a:t>01.10.2024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A25E3-C61A-4D64-BFB4-638B426CE50F}" type="slidenum">
              <a:rPr lang="ru-RU" smtClean="0"/>
              <a:t>‹#›</a:t>
            </a:fld>
            <a:endParaRPr lang="ru-RU"/>
          </a:p>
        </p:txBody>
      </p:sp>
    </p:spTree>
    <p:extLst>
      <p:ext uri="{BB962C8B-B14F-4D97-AF65-F5344CB8AC3E}">
        <p14:creationId xmlns:p14="http://schemas.microsoft.com/office/powerpoint/2010/main" val="4064459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5.jpe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9346212" y="3740206"/>
            <a:ext cx="3715200" cy="3715499"/>
            <a:chOff x="9781206" y="4328919"/>
            <a:chExt cx="3715200" cy="3715499"/>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4491" y="5081590"/>
              <a:ext cx="2368631" cy="2210157"/>
            </a:xfrm>
            <a:prstGeom prst="rect">
              <a:avLst/>
            </a:prstGeom>
          </p:spPr>
        </p:pic>
        <p:sp>
          <p:nvSpPr>
            <p:cNvPr id="18" name="Полилиния 17"/>
            <p:cNvSpPr>
              <a:spLocks/>
            </p:cNvSpPr>
            <p:nvPr/>
          </p:nvSpPr>
          <p:spPr>
            <a:xfrm rot="20514350">
              <a:off x="9781206" y="4328919"/>
              <a:ext cx="3715200" cy="3715499"/>
            </a:xfrm>
            <a:custGeom>
              <a:avLst/>
              <a:gdLst>
                <a:gd name="connsiteX0" fmla="*/ 1336069 w 2672138"/>
                <a:gd name="connsiteY0" fmla="*/ 339373 h 2672138"/>
                <a:gd name="connsiteX1" fmla="*/ 339373 w 2672138"/>
                <a:gd name="connsiteY1" fmla="*/ 1336069 h 2672138"/>
                <a:gd name="connsiteX2" fmla="*/ 1336069 w 2672138"/>
                <a:gd name="connsiteY2" fmla="*/ 2332765 h 2672138"/>
                <a:gd name="connsiteX3" fmla="*/ 2332765 w 2672138"/>
                <a:gd name="connsiteY3" fmla="*/ 1336069 h 2672138"/>
                <a:gd name="connsiteX4" fmla="*/ 1336069 w 2672138"/>
                <a:gd name="connsiteY4" fmla="*/ 339373 h 2672138"/>
                <a:gd name="connsiteX5" fmla="*/ 1336069 w 2672138"/>
                <a:gd name="connsiteY5" fmla="*/ 0 h 2672138"/>
                <a:gd name="connsiteX6" fmla="*/ 1433230 w 2672138"/>
                <a:gd name="connsiteY6" fmla="*/ 4906 h 2672138"/>
                <a:gd name="connsiteX7" fmla="*/ 1484062 w 2672138"/>
                <a:gd name="connsiteY7" fmla="*/ 222200 h 2672138"/>
                <a:gd name="connsiteX8" fmla="*/ 1562738 w 2672138"/>
                <a:gd name="connsiteY8" fmla="*/ 234207 h 2672138"/>
                <a:gd name="connsiteX9" fmla="*/ 1625585 w 2672138"/>
                <a:gd name="connsiteY9" fmla="*/ 250367 h 2672138"/>
                <a:gd name="connsiteX10" fmla="*/ 1756172 w 2672138"/>
                <a:gd name="connsiteY10" fmla="*/ 68411 h 2672138"/>
                <a:gd name="connsiteX11" fmla="*/ 1856128 w 2672138"/>
                <a:gd name="connsiteY11" fmla="*/ 104995 h 2672138"/>
                <a:gd name="connsiteX12" fmla="*/ 1935291 w 2672138"/>
                <a:gd name="connsiteY12" fmla="*/ 143130 h 2672138"/>
                <a:gd name="connsiteX13" fmla="*/ 1899082 w 2672138"/>
                <a:gd name="connsiteY13" fmla="*/ 363451 h 2672138"/>
                <a:gd name="connsiteX14" fmla="*/ 1964906 w 2672138"/>
                <a:gd name="connsiteY14" fmla="*/ 403440 h 2672138"/>
                <a:gd name="connsiteX15" fmla="*/ 2018952 w 2672138"/>
                <a:gd name="connsiteY15" fmla="*/ 443855 h 2672138"/>
                <a:gd name="connsiteX16" fmla="*/ 2208874 w 2672138"/>
                <a:gd name="connsiteY16" fmla="*/ 325943 h 2672138"/>
                <a:gd name="connsiteX17" fmla="*/ 2280813 w 2672138"/>
                <a:gd name="connsiteY17" fmla="*/ 391326 h 2672138"/>
                <a:gd name="connsiteX18" fmla="*/ 2346193 w 2672138"/>
                <a:gd name="connsiteY18" fmla="*/ 463262 h 2672138"/>
                <a:gd name="connsiteX19" fmla="*/ 2228282 w 2672138"/>
                <a:gd name="connsiteY19" fmla="*/ 653184 h 2672138"/>
                <a:gd name="connsiteX20" fmla="*/ 2268698 w 2672138"/>
                <a:gd name="connsiteY20" fmla="*/ 707232 h 2672138"/>
                <a:gd name="connsiteX21" fmla="*/ 2308686 w 2672138"/>
                <a:gd name="connsiteY21" fmla="*/ 773055 h 2672138"/>
                <a:gd name="connsiteX22" fmla="*/ 2529007 w 2672138"/>
                <a:gd name="connsiteY22" fmla="*/ 736845 h 2672138"/>
                <a:gd name="connsiteX23" fmla="*/ 2567143 w 2672138"/>
                <a:gd name="connsiteY23" fmla="*/ 816011 h 2672138"/>
                <a:gd name="connsiteX24" fmla="*/ 2603727 w 2672138"/>
                <a:gd name="connsiteY24" fmla="*/ 915964 h 2672138"/>
                <a:gd name="connsiteX25" fmla="*/ 2421771 w 2672138"/>
                <a:gd name="connsiteY25" fmla="*/ 1046551 h 2672138"/>
                <a:gd name="connsiteX26" fmla="*/ 2437931 w 2672138"/>
                <a:gd name="connsiteY26" fmla="*/ 1109401 h 2672138"/>
                <a:gd name="connsiteX27" fmla="*/ 2449938 w 2672138"/>
                <a:gd name="connsiteY27" fmla="*/ 1188075 h 2672138"/>
                <a:gd name="connsiteX28" fmla="*/ 2667232 w 2672138"/>
                <a:gd name="connsiteY28" fmla="*/ 1238907 h 2672138"/>
                <a:gd name="connsiteX29" fmla="*/ 2672138 w 2672138"/>
                <a:gd name="connsiteY29" fmla="*/ 1336069 h 2672138"/>
                <a:gd name="connsiteX30" fmla="*/ 2667232 w 2672138"/>
                <a:gd name="connsiteY30" fmla="*/ 1433229 h 2672138"/>
                <a:gd name="connsiteX31" fmla="*/ 2449939 w 2672138"/>
                <a:gd name="connsiteY31" fmla="*/ 1484061 h 2672138"/>
                <a:gd name="connsiteX32" fmla="*/ 2437931 w 2672138"/>
                <a:gd name="connsiteY32" fmla="*/ 1562738 h 2672138"/>
                <a:gd name="connsiteX33" fmla="*/ 2421771 w 2672138"/>
                <a:gd name="connsiteY33" fmla="*/ 1625586 h 2672138"/>
                <a:gd name="connsiteX34" fmla="*/ 2603727 w 2672138"/>
                <a:gd name="connsiteY34" fmla="*/ 1756173 h 2672138"/>
                <a:gd name="connsiteX35" fmla="*/ 2567143 w 2672138"/>
                <a:gd name="connsiteY35" fmla="*/ 1856128 h 2672138"/>
                <a:gd name="connsiteX36" fmla="*/ 2529008 w 2672138"/>
                <a:gd name="connsiteY36" fmla="*/ 1935292 h 2672138"/>
                <a:gd name="connsiteX37" fmla="*/ 2308687 w 2672138"/>
                <a:gd name="connsiteY37" fmla="*/ 1899082 h 2672138"/>
                <a:gd name="connsiteX38" fmla="*/ 2268698 w 2672138"/>
                <a:gd name="connsiteY38" fmla="*/ 1964906 h 2672138"/>
                <a:gd name="connsiteX39" fmla="*/ 2228283 w 2672138"/>
                <a:gd name="connsiteY39" fmla="*/ 2018953 h 2672138"/>
                <a:gd name="connsiteX40" fmla="*/ 2346194 w 2672138"/>
                <a:gd name="connsiteY40" fmla="*/ 2208876 h 2672138"/>
                <a:gd name="connsiteX41" fmla="*/ 2280813 w 2672138"/>
                <a:gd name="connsiteY41" fmla="*/ 2280813 h 2672138"/>
                <a:gd name="connsiteX42" fmla="*/ 2208876 w 2672138"/>
                <a:gd name="connsiteY42" fmla="*/ 2346194 h 2672138"/>
                <a:gd name="connsiteX43" fmla="*/ 2018953 w 2672138"/>
                <a:gd name="connsiteY43" fmla="*/ 2228283 h 2672138"/>
                <a:gd name="connsiteX44" fmla="*/ 1964906 w 2672138"/>
                <a:gd name="connsiteY44" fmla="*/ 2268698 h 2672138"/>
                <a:gd name="connsiteX45" fmla="*/ 1899082 w 2672138"/>
                <a:gd name="connsiteY45" fmla="*/ 2308687 h 2672138"/>
                <a:gd name="connsiteX46" fmla="*/ 1935292 w 2672138"/>
                <a:gd name="connsiteY46" fmla="*/ 2529008 h 2672138"/>
                <a:gd name="connsiteX47" fmla="*/ 1856128 w 2672138"/>
                <a:gd name="connsiteY47" fmla="*/ 2567143 h 2672138"/>
                <a:gd name="connsiteX48" fmla="*/ 1756173 w 2672138"/>
                <a:gd name="connsiteY48" fmla="*/ 2603727 h 2672138"/>
                <a:gd name="connsiteX49" fmla="*/ 1625586 w 2672138"/>
                <a:gd name="connsiteY49" fmla="*/ 2421771 h 2672138"/>
                <a:gd name="connsiteX50" fmla="*/ 1562738 w 2672138"/>
                <a:gd name="connsiteY50" fmla="*/ 2437931 h 2672138"/>
                <a:gd name="connsiteX51" fmla="*/ 1484061 w 2672138"/>
                <a:gd name="connsiteY51" fmla="*/ 2449939 h 2672138"/>
                <a:gd name="connsiteX52" fmla="*/ 1433229 w 2672138"/>
                <a:gd name="connsiteY52" fmla="*/ 2667232 h 2672138"/>
                <a:gd name="connsiteX53" fmla="*/ 1336069 w 2672138"/>
                <a:gd name="connsiteY53" fmla="*/ 2672138 h 2672138"/>
                <a:gd name="connsiteX54" fmla="*/ 1238907 w 2672138"/>
                <a:gd name="connsiteY54" fmla="*/ 2667232 h 2672138"/>
                <a:gd name="connsiteX55" fmla="*/ 1188075 w 2672138"/>
                <a:gd name="connsiteY55" fmla="*/ 2449938 h 2672138"/>
                <a:gd name="connsiteX56" fmla="*/ 1109401 w 2672138"/>
                <a:gd name="connsiteY56" fmla="*/ 2437931 h 2672138"/>
                <a:gd name="connsiteX57" fmla="*/ 1046551 w 2672138"/>
                <a:gd name="connsiteY57" fmla="*/ 2421771 h 2672138"/>
                <a:gd name="connsiteX58" fmla="*/ 915964 w 2672138"/>
                <a:gd name="connsiteY58" fmla="*/ 2603727 h 2672138"/>
                <a:gd name="connsiteX59" fmla="*/ 816011 w 2672138"/>
                <a:gd name="connsiteY59" fmla="*/ 2567143 h 2672138"/>
                <a:gd name="connsiteX60" fmla="*/ 736845 w 2672138"/>
                <a:gd name="connsiteY60" fmla="*/ 2529007 h 2672138"/>
                <a:gd name="connsiteX61" fmla="*/ 773055 w 2672138"/>
                <a:gd name="connsiteY61" fmla="*/ 2308686 h 2672138"/>
                <a:gd name="connsiteX62" fmla="*/ 707232 w 2672138"/>
                <a:gd name="connsiteY62" fmla="*/ 2268698 h 2672138"/>
                <a:gd name="connsiteX63" fmla="*/ 653185 w 2672138"/>
                <a:gd name="connsiteY63" fmla="*/ 2228282 h 2672138"/>
                <a:gd name="connsiteX64" fmla="*/ 463262 w 2672138"/>
                <a:gd name="connsiteY64" fmla="*/ 2346193 h 2672138"/>
                <a:gd name="connsiteX65" fmla="*/ 391326 w 2672138"/>
                <a:gd name="connsiteY65" fmla="*/ 2280813 h 2672138"/>
                <a:gd name="connsiteX66" fmla="*/ 325944 w 2672138"/>
                <a:gd name="connsiteY66" fmla="*/ 2208874 h 2672138"/>
                <a:gd name="connsiteX67" fmla="*/ 443855 w 2672138"/>
                <a:gd name="connsiteY67" fmla="*/ 2018952 h 2672138"/>
                <a:gd name="connsiteX68" fmla="*/ 403441 w 2672138"/>
                <a:gd name="connsiteY68" fmla="*/ 1964906 h 2672138"/>
                <a:gd name="connsiteX69" fmla="*/ 363451 w 2672138"/>
                <a:gd name="connsiteY69" fmla="*/ 1899082 h 2672138"/>
                <a:gd name="connsiteX70" fmla="*/ 143130 w 2672138"/>
                <a:gd name="connsiteY70" fmla="*/ 1935291 h 2672138"/>
                <a:gd name="connsiteX71" fmla="*/ 104995 w 2672138"/>
                <a:gd name="connsiteY71" fmla="*/ 1856128 h 2672138"/>
                <a:gd name="connsiteX72" fmla="*/ 68411 w 2672138"/>
                <a:gd name="connsiteY72" fmla="*/ 1756172 h 2672138"/>
                <a:gd name="connsiteX73" fmla="*/ 250367 w 2672138"/>
                <a:gd name="connsiteY73" fmla="*/ 1625585 h 2672138"/>
                <a:gd name="connsiteX74" fmla="*/ 234207 w 2672138"/>
                <a:gd name="connsiteY74" fmla="*/ 1562738 h 2672138"/>
                <a:gd name="connsiteX75" fmla="*/ 222200 w 2672138"/>
                <a:gd name="connsiteY75" fmla="*/ 1484062 h 2672138"/>
                <a:gd name="connsiteX76" fmla="*/ 4907 w 2672138"/>
                <a:gd name="connsiteY76" fmla="*/ 1433230 h 2672138"/>
                <a:gd name="connsiteX77" fmla="*/ 0 w 2672138"/>
                <a:gd name="connsiteY77" fmla="*/ 1336069 h 2672138"/>
                <a:gd name="connsiteX78" fmla="*/ 4907 w 2672138"/>
                <a:gd name="connsiteY78" fmla="*/ 1238906 h 2672138"/>
                <a:gd name="connsiteX79" fmla="*/ 222200 w 2672138"/>
                <a:gd name="connsiteY79" fmla="*/ 1188075 h 2672138"/>
                <a:gd name="connsiteX80" fmla="*/ 234207 w 2672138"/>
                <a:gd name="connsiteY80" fmla="*/ 1109401 h 2672138"/>
                <a:gd name="connsiteX81" fmla="*/ 250368 w 2672138"/>
                <a:gd name="connsiteY81" fmla="*/ 1046552 h 2672138"/>
                <a:gd name="connsiteX82" fmla="*/ 68411 w 2672138"/>
                <a:gd name="connsiteY82" fmla="*/ 915965 h 2672138"/>
                <a:gd name="connsiteX83" fmla="*/ 104995 w 2672138"/>
                <a:gd name="connsiteY83" fmla="*/ 816011 h 2672138"/>
                <a:gd name="connsiteX84" fmla="*/ 143131 w 2672138"/>
                <a:gd name="connsiteY84" fmla="*/ 736845 h 2672138"/>
                <a:gd name="connsiteX85" fmla="*/ 363452 w 2672138"/>
                <a:gd name="connsiteY85" fmla="*/ 773055 h 2672138"/>
                <a:gd name="connsiteX86" fmla="*/ 403441 w 2672138"/>
                <a:gd name="connsiteY86" fmla="*/ 707232 h 2672138"/>
                <a:gd name="connsiteX87" fmla="*/ 443856 w 2672138"/>
                <a:gd name="connsiteY87" fmla="*/ 653186 h 2672138"/>
                <a:gd name="connsiteX88" fmla="*/ 325944 w 2672138"/>
                <a:gd name="connsiteY88" fmla="*/ 463263 h 2672138"/>
                <a:gd name="connsiteX89" fmla="*/ 391326 w 2672138"/>
                <a:gd name="connsiteY89" fmla="*/ 391326 h 2672138"/>
                <a:gd name="connsiteX90" fmla="*/ 463263 w 2672138"/>
                <a:gd name="connsiteY90" fmla="*/ 325944 h 2672138"/>
                <a:gd name="connsiteX91" fmla="*/ 653186 w 2672138"/>
                <a:gd name="connsiteY91" fmla="*/ 443855 h 2672138"/>
                <a:gd name="connsiteX92" fmla="*/ 707232 w 2672138"/>
                <a:gd name="connsiteY92" fmla="*/ 403440 h 2672138"/>
                <a:gd name="connsiteX93" fmla="*/ 773055 w 2672138"/>
                <a:gd name="connsiteY93" fmla="*/ 363452 h 2672138"/>
                <a:gd name="connsiteX94" fmla="*/ 736845 w 2672138"/>
                <a:gd name="connsiteY94" fmla="*/ 143131 h 2672138"/>
                <a:gd name="connsiteX95" fmla="*/ 816011 w 2672138"/>
                <a:gd name="connsiteY95" fmla="*/ 104995 h 2672138"/>
                <a:gd name="connsiteX96" fmla="*/ 915965 w 2672138"/>
                <a:gd name="connsiteY96" fmla="*/ 68411 h 2672138"/>
                <a:gd name="connsiteX97" fmla="*/ 1046552 w 2672138"/>
                <a:gd name="connsiteY97" fmla="*/ 250367 h 2672138"/>
                <a:gd name="connsiteX98" fmla="*/ 1109401 w 2672138"/>
                <a:gd name="connsiteY98" fmla="*/ 234207 h 2672138"/>
                <a:gd name="connsiteX99" fmla="*/ 1188075 w 2672138"/>
                <a:gd name="connsiteY99" fmla="*/ 222200 h 2672138"/>
                <a:gd name="connsiteX100" fmla="*/ 1238907 w 2672138"/>
                <a:gd name="connsiteY100" fmla="*/ 4906 h 267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672138" h="2672138">
                  <a:moveTo>
                    <a:pt x="1336069" y="339373"/>
                  </a:moveTo>
                  <a:cubicBezTo>
                    <a:pt x="785609" y="339373"/>
                    <a:pt x="339373" y="785609"/>
                    <a:pt x="339373" y="1336069"/>
                  </a:cubicBezTo>
                  <a:cubicBezTo>
                    <a:pt x="339373" y="1886529"/>
                    <a:pt x="785609" y="2332765"/>
                    <a:pt x="1336069" y="2332765"/>
                  </a:cubicBezTo>
                  <a:cubicBezTo>
                    <a:pt x="1886529" y="2332765"/>
                    <a:pt x="2332765" y="1886529"/>
                    <a:pt x="2332765" y="1336069"/>
                  </a:cubicBezTo>
                  <a:cubicBezTo>
                    <a:pt x="2332765" y="785609"/>
                    <a:pt x="1886529" y="339373"/>
                    <a:pt x="1336069" y="339373"/>
                  </a:cubicBezTo>
                  <a:close/>
                  <a:moveTo>
                    <a:pt x="1336069" y="0"/>
                  </a:moveTo>
                  <a:lnTo>
                    <a:pt x="1433230" y="4906"/>
                  </a:lnTo>
                  <a:lnTo>
                    <a:pt x="1484062" y="222200"/>
                  </a:lnTo>
                  <a:lnTo>
                    <a:pt x="1562738" y="234207"/>
                  </a:lnTo>
                  <a:lnTo>
                    <a:pt x="1625585" y="250367"/>
                  </a:lnTo>
                  <a:lnTo>
                    <a:pt x="1756172" y="68411"/>
                  </a:lnTo>
                  <a:lnTo>
                    <a:pt x="1856128" y="104995"/>
                  </a:lnTo>
                  <a:lnTo>
                    <a:pt x="1935291" y="143130"/>
                  </a:lnTo>
                  <a:lnTo>
                    <a:pt x="1899082" y="363451"/>
                  </a:lnTo>
                  <a:lnTo>
                    <a:pt x="1964906" y="403440"/>
                  </a:lnTo>
                  <a:lnTo>
                    <a:pt x="2018952" y="443855"/>
                  </a:lnTo>
                  <a:lnTo>
                    <a:pt x="2208874" y="325943"/>
                  </a:lnTo>
                  <a:lnTo>
                    <a:pt x="2280813" y="391326"/>
                  </a:lnTo>
                  <a:lnTo>
                    <a:pt x="2346193" y="463262"/>
                  </a:lnTo>
                  <a:lnTo>
                    <a:pt x="2228282" y="653184"/>
                  </a:lnTo>
                  <a:lnTo>
                    <a:pt x="2268698" y="707232"/>
                  </a:lnTo>
                  <a:lnTo>
                    <a:pt x="2308686" y="773055"/>
                  </a:lnTo>
                  <a:lnTo>
                    <a:pt x="2529007" y="736845"/>
                  </a:lnTo>
                  <a:lnTo>
                    <a:pt x="2567143" y="816011"/>
                  </a:lnTo>
                  <a:lnTo>
                    <a:pt x="2603727" y="915964"/>
                  </a:lnTo>
                  <a:lnTo>
                    <a:pt x="2421771" y="1046551"/>
                  </a:lnTo>
                  <a:lnTo>
                    <a:pt x="2437931" y="1109401"/>
                  </a:lnTo>
                  <a:lnTo>
                    <a:pt x="2449938" y="1188075"/>
                  </a:lnTo>
                  <a:lnTo>
                    <a:pt x="2667232" y="1238907"/>
                  </a:lnTo>
                  <a:lnTo>
                    <a:pt x="2672138" y="1336069"/>
                  </a:lnTo>
                  <a:lnTo>
                    <a:pt x="2667232" y="1433229"/>
                  </a:lnTo>
                  <a:lnTo>
                    <a:pt x="2449939" y="1484061"/>
                  </a:lnTo>
                  <a:lnTo>
                    <a:pt x="2437931" y="1562738"/>
                  </a:lnTo>
                  <a:lnTo>
                    <a:pt x="2421771" y="1625586"/>
                  </a:lnTo>
                  <a:lnTo>
                    <a:pt x="2603727" y="1756173"/>
                  </a:lnTo>
                  <a:lnTo>
                    <a:pt x="2567143" y="1856128"/>
                  </a:lnTo>
                  <a:lnTo>
                    <a:pt x="2529008" y="1935292"/>
                  </a:lnTo>
                  <a:lnTo>
                    <a:pt x="2308687" y="1899082"/>
                  </a:lnTo>
                  <a:lnTo>
                    <a:pt x="2268698" y="1964906"/>
                  </a:lnTo>
                  <a:lnTo>
                    <a:pt x="2228283" y="2018953"/>
                  </a:lnTo>
                  <a:lnTo>
                    <a:pt x="2346194" y="2208876"/>
                  </a:lnTo>
                  <a:lnTo>
                    <a:pt x="2280813" y="2280813"/>
                  </a:lnTo>
                  <a:lnTo>
                    <a:pt x="2208876" y="2346194"/>
                  </a:lnTo>
                  <a:lnTo>
                    <a:pt x="2018953" y="2228283"/>
                  </a:lnTo>
                  <a:lnTo>
                    <a:pt x="1964906" y="2268698"/>
                  </a:lnTo>
                  <a:lnTo>
                    <a:pt x="1899082" y="2308687"/>
                  </a:lnTo>
                  <a:lnTo>
                    <a:pt x="1935292" y="2529008"/>
                  </a:lnTo>
                  <a:lnTo>
                    <a:pt x="1856128" y="2567143"/>
                  </a:lnTo>
                  <a:lnTo>
                    <a:pt x="1756173" y="2603727"/>
                  </a:lnTo>
                  <a:lnTo>
                    <a:pt x="1625586" y="2421771"/>
                  </a:lnTo>
                  <a:lnTo>
                    <a:pt x="1562738" y="2437931"/>
                  </a:lnTo>
                  <a:lnTo>
                    <a:pt x="1484061" y="2449939"/>
                  </a:lnTo>
                  <a:lnTo>
                    <a:pt x="1433229" y="2667232"/>
                  </a:lnTo>
                  <a:lnTo>
                    <a:pt x="1336069" y="2672138"/>
                  </a:lnTo>
                  <a:lnTo>
                    <a:pt x="1238907" y="2667232"/>
                  </a:lnTo>
                  <a:lnTo>
                    <a:pt x="1188075" y="2449938"/>
                  </a:lnTo>
                  <a:lnTo>
                    <a:pt x="1109401" y="2437931"/>
                  </a:lnTo>
                  <a:lnTo>
                    <a:pt x="1046551" y="2421771"/>
                  </a:lnTo>
                  <a:lnTo>
                    <a:pt x="915964" y="2603727"/>
                  </a:lnTo>
                  <a:lnTo>
                    <a:pt x="816011" y="2567143"/>
                  </a:lnTo>
                  <a:lnTo>
                    <a:pt x="736845" y="2529007"/>
                  </a:lnTo>
                  <a:lnTo>
                    <a:pt x="773055" y="2308686"/>
                  </a:lnTo>
                  <a:lnTo>
                    <a:pt x="707232" y="2268698"/>
                  </a:lnTo>
                  <a:lnTo>
                    <a:pt x="653185" y="2228282"/>
                  </a:lnTo>
                  <a:lnTo>
                    <a:pt x="463262" y="2346193"/>
                  </a:lnTo>
                  <a:lnTo>
                    <a:pt x="391326" y="2280813"/>
                  </a:lnTo>
                  <a:lnTo>
                    <a:pt x="325944" y="2208874"/>
                  </a:lnTo>
                  <a:lnTo>
                    <a:pt x="443855" y="2018952"/>
                  </a:lnTo>
                  <a:lnTo>
                    <a:pt x="403441" y="1964906"/>
                  </a:lnTo>
                  <a:lnTo>
                    <a:pt x="363451" y="1899082"/>
                  </a:lnTo>
                  <a:lnTo>
                    <a:pt x="143130" y="1935291"/>
                  </a:lnTo>
                  <a:lnTo>
                    <a:pt x="104995" y="1856128"/>
                  </a:lnTo>
                  <a:lnTo>
                    <a:pt x="68411" y="1756172"/>
                  </a:lnTo>
                  <a:lnTo>
                    <a:pt x="250367" y="1625585"/>
                  </a:lnTo>
                  <a:lnTo>
                    <a:pt x="234207" y="1562738"/>
                  </a:lnTo>
                  <a:lnTo>
                    <a:pt x="222200" y="1484062"/>
                  </a:lnTo>
                  <a:lnTo>
                    <a:pt x="4907" y="1433230"/>
                  </a:lnTo>
                  <a:lnTo>
                    <a:pt x="0" y="1336069"/>
                  </a:lnTo>
                  <a:lnTo>
                    <a:pt x="4907" y="1238906"/>
                  </a:lnTo>
                  <a:lnTo>
                    <a:pt x="222200" y="1188075"/>
                  </a:lnTo>
                  <a:lnTo>
                    <a:pt x="234207" y="1109401"/>
                  </a:lnTo>
                  <a:lnTo>
                    <a:pt x="250368" y="1046552"/>
                  </a:lnTo>
                  <a:lnTo>
                    <a:pt x="68411" y="915965"/>
                  </a:lnTo>
                  <a:lnTo>
                    <a:pt x="104995" y="816011"/>
                  </a:lnTo>
                  <a:lnTo>
                    <a:pt x="143131" y="736845"/>
                  </a:lnTo>
                  <a:lnTo>
                    <a:pt x="363452" y="773055"/>
                  </a:lnTo>
                  <a:lnTo>
                    <a:pt x="403441" y="707232"/>
                  </a:lnTo>
                  <a:lnTo>
                    <a:pt x="443856" y="653186"/>
                  </a:lnTo>
                  <a:lnTo>
                    <a:pt x="325944" y="463263"/>
                  </a:lnTo>
                  <a:lnTo>
                    <a:pt x="391326" y="391326"/>
                  </a:lnTo>
                  <a:lnTo>
                    <a:pt x="463263" y="325944"/>
                  </a:lnTo>
                  <a:lnTo>
                    <a:pt x="653186" y="443855"/>
                  </a:lnTo>
                  <a:lnTo>
                    <a:pt x="707232" y="403440"/>
                  </a:lnTo>
                  <a:lnTo>
                    <a:pt x="773055" y="363452"/>
                  </a:lnTo>
                  <a:lnTo>
                    <a:pt x="736845" y="143131"/>
                  </a:lnTo>
                  <a:lnTo>
                    <a:pt x="816011" y="104995"/>
                  </a:lnTo>
                  <a:lnTo>
                    <a:pt x="915965" y="68411"/>
                  </a:lnTo>
                  <a:lnTo>
                    <a:pt x="1046552" y="250367"/>
                  </a:lnTo>
                  <a:lnTo>
                    <a:pt x="1109401" y="234207"/>
                  </a:lnTo>
                  <a:lnTo>
                    <a:pt x="1188075" y="222200"/>
                  </a:lnTo>
                  <a:lnTo>
                    <a:pt x="1238907" y="4906"/>
                  </a:lnTo>
                  <a:close/>
                </a:path>
              </a:pathLst>
            </a:custGeom>
            <a:noFill/>
            <a:ln w="38100">
              <a:gradFill flip="none" rotWithShape="1">
                <a:gsLst>
                  <a:gs pos="38000">
                    <a:srgbClr val="1B719E"/>
                  </a:gs>
                  <a:gs pos="57000">
                    <a:srgbClr val="FF6699"/>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0" y="6581670"/>
            <a:ext cx="12192000" cy="276330"/>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159163" y="1128969"/>
            <a:ext cx="9873673" cy="3908762"/>
          </a:xfrm>
          <a:prstGeom prst="rect">
            <a:avLst/>
          </a:prstGeom>
          <a:noFill/>
        </p:spPr>
        <p:txBody>
          <a:bodyPr wrap="square" rtlCol="0">
            <a:spAutoFit/>
          </a:bodyPr>
          <a:lstStyle/>
          <a:p>
            <a:pPr algn="ctr"/>
            <a:r>
              <a:rPr lang="ru-RU" sz="3600" b="1" dirty="0">
                <a:latin typeface="Times New Roman" panose="02020603050405020304" pitchFamily="18" charset="0"/>
                <a:cs typeface="Times New Roman" panose="02020603050405020304" pitchFamily="18" charset="0"/>
              </a:rPr>
              <a:t>Образовательный </a:t>
            </a:r>
            <a:r>
              <a:rPr lang="ru-RU" sz="3600" b="1" dirty="0" err="1">
                <a:latin typeface="Times New Roman" panose="02020603050405020304" pitchFamily="18" charset="0"/>
                <a:cs typeface="Times New Roman" panose="02020603050405020304" pitchFamily="18" charset="0"/>
              </a:rPr>
              <a:t>интенсив</a:t>
            </a:r>
            <a:endParaRPr lang="ru-RU" sz="3600" b="1" dirty="0">
              <a:latin typeface="Times New Roman" panose="02020603050405020304" pitchFamily="18" charset="0"/>
              <a:cs typeface="Times New Roman" panose="02020603050405020304" pitchFamily="18" charset="0"/>
            </a:endParaRPr>
          </a:p>
          <a:p>
            <a:pPr algn="ctr"/>
            <a:r>
              <a:rPr lang="ru-RU" sz="3600" b="1" dirty="0">
                <a:latin typeface="Times New Roman" panose="02020603050405020304" pitchFamily="18" charset="0"/>
                <a:cs typeface="Times New Roman" panose="02020603050405020304" pitchFamily="18" charset="0"/>
              </a:rPr>
              <a:t>«Единое образовательное пространство: </a:t>
            </a:r>
            <a:endParaRPr lang="ru-RU" sz="3600" b="1" dirty="0" smtClean="0">
              <a:latin typeface="Times New Roman" panose="02020603050405020304" pitchFamily="18" charset="0"/>
              <a:cs typeface="Times New Roman" panose="02020603050405020304" pitchFamily="18" charset="0"/>
            </a:endParaRPr>
          </a:p>
          <a:p>
            <a:pPr algn="ctr"/>
            <a:r>
              <a:rPr lang="ru-RU" sz="3600" b="1" dirty="0" smtClean="0">
                <a:latin typeface="Times New Roman" panose="02020603050405020304" pitchFamily="18" charset="0"/>
                <a:cs typeface="Times New Roman" panose="02020603050405020304" pitchFamily="18" charset="0"/>
              </a:rPr>
              <a:t>от </a:t>
            </a:r>
            <a:r>
              <a:rPr lang="ru-RU" sz="3600" b="1" dirty="0">
                <a:latin typeface="Times New Roman" panose="02020603050405020304" pitchFamily="18" charset="0"/>
                <a:cs typeface="Times New Roman" panose="02020603050405020304" pitchFamily="18" charset="0"/>
              </a:rPr>
              <a:t>замысла к реализации» </a:t>
            </a:r>
          </a:p>
          <a:p>
            <a:pPr algn="ctr"/>
            <a:r>
              <a:rPr lang="ru-RU" sz="6000" b="1" dirty="0" smtClean="0">
                <a:solidFill>
                  <a:srgbClr val="FF0000"/>
                </a:solidFill>
                <a:latin typeface="Times New Roman" panose="02020603050405020304" pitchFamily="18" charset="0"/>
                <a:cs typeface="Times New Roman" panose="02020603050405020304" pitchFamily="18" charset="0"/>
              </a:rPr>
              <a:t>«Успешная наставническая </a:t>
            </a:r>
          </a:p>
          <a:p>
            <a:pPr algn="ctr"/>
            <a:r>
              <a:rPr lang="ru-RU" sz="6000" b="1" dirty="0" smtClean="0">
                <a:solidFill>
                  <a:srgbClr val="FF0000"/>
                </a:solidFill>
                <a:latin typeface="Times New Roman" panose="02020603050405020304" pitchFamily="18" charset="0"/>
                <a:cs typeface="Times New Roman" panose="02020603050405020304" pitchFamily="18" charset="0"/>
              </a:rPr>
              <a:t>деятельность»</a:t>
            </a:r>
          </a:p>
          <a:p>
            <a:pPr algn="ctr"/>
            <a:endParaRPr lang="ru-RU" sz="2000" b="1" dirty="0" smtClean="0">
              <a:latin typeface="Times New Roman" panose="02020603050405020304" pitchFamily="18" charset="0"/>
              <a:cs typeface="Times New Roman" panose="02020603050405020304" pitchFamily="18" charset="0"/>
            </a:endParaRPr>
          </a:p>
        </p:txBody>
      </p:sp>
      <p:sp>
        <p:nvSpPr>
          <p:cNvPr id="19" name="TextBox 18"/>
          <p:cNvSpPr txBox="1"/>
          <p:nvPr/>
        </p:nvSpPr>
        <p:spPr>
          <a:xfrm>
            <a:off x="470230" y="5699043"/>
            <a:ext cx="6391656" cy="707886"/>
          </a:xfrm>
          <a:prstGeom prst="rect">
            <a:avLst/>
          </a:prstGeom>
          <a:noFill/>
        </p:spPr>
        <p:txBody>
          <a:bodyPr wrap="square" rtlCol="0">
            <a:spAutoFit/>
          </a:bodyPr>
          <a:lstStyle/>
          <a:p>
            <a:r>
              <a:rPr lang="ru-RU" sz="2000" b="1" dirty="0" err="1" smtClean="0">
                <a:latin typeface="Times New Roman" panose="02020603050405020304" pitchFamily="18" charset="0"/>
                <a:cs typeface="Times New Roman" panose="02020603050405020304" pitchFamily="18" charset="0"/>
              </a:rPr>
              <a:t>Качесова</a:t>
            </a:r>
            <a:r>
              <a:rPr lang="ru-RU" sz="2000" b="1" dirty="0" smtClean="0">
                <a:latin typeface="Times New Roman" panose="02020603050405020304" pitchFamily="18" charset="0"/>
                <a:cs typeface="Times New Roman" panose="02020603050405020304" pitchFamily="18" charset="0"/>
              </a:rPr>
              <a:t> М.А.</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МБДОУ «Детский сад № 50»</a:t>
            </a:r>
            <a:endParaRPr lang="ru-RU" sz="2000" b="1" dirty="0">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rotWithShape="1">
          <a:blip r:embed="rId3" cstate="print">
            <a:extLst>
              <a:ext uri="{28A0092B-C50C-407E-A947-70E740481C1C}">
                <a14:useLocalDpi xmlns:a14="http://schemas.microsoft.com/office/drawing/2010/main" val="0"/>
              </a:ext>
            </a:extLst>
          </a:blip>
          <a:srcRect l="18130" t="30404" r="17661" b="29460"/>
          <a:stretch/>
        </p:blipFill>
        <p:spPr>
          <a:xfrm>
            <a:off x="1326712" y="158985"/>
            <a:ext cx="3150834" cy="1107862"/>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8968" y="321970"/>
            <a:ext cx="743714" cy="707138"/>
          </a:xfrm>
          <a:prstGeom prst="rect">
            <a:avLst/>
          </a:prstGeom>
        </p:spPr>
      </p:pic>
      <p:pic>
        <p:nvPicPr>
          <p:cNvPr id="22" name="Рисунок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612" y="296863"/>
            <a:ext cx="972314" cy="832106"/>
          </a:xfrm>
          <a:prstGeom prst="rect">
            <a:avLst/>
          </a:prstGeom>
        </p:spPr>
      </p:pic>
      <p:sp>
        <p:nvSpPr>
          <p:cNvPr id="23" name="Скругленный прямоугольник 22"/>
          <p:cNvSpPr/>
          <p:nvPr/>
        </p:nvSpPr>
        <p:spPr>
          <a:xfrm>
            <a:off x="10730195" y="2268333"/>
            <a:ext cx="1685544" cy="521208"/>
          </a:xfrm>
          <a:prstGeom prst="roundRect">
            <a:avLst>
              <a:gd name="adj" fmla="val 50000"/>
            </a:avLst>
          </a:prstGeom>
          <a:gradFill flip="none" rotWithShape="1">
            <a:gsLst>
              <a:gs pos="13000">
                <a:srgbClr val="1B719E"/>
              </a:gs>
              <a:gs pos="4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10046247" y="2268333"/>
            <a:ext cx="521208" cy="521208"/>
          </a:xfrm>
          <a:prstGeom prst="ellipse">
            <a:avLst/>
          </a:prstGeom>
          <a:solidFill>
            <a:srgbClr val="1B7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301477" y="296861"/>
            <a:ext cx="1267970" cy="732245"/>
          </a:xfrm>
          <a:prstGeom prst="roundRect">
            <a:avLst>
              <a:gd name="adj" fmla="val 50000"/>
            </a:avLst>
          </a:prstGeom>
          <a:gradFill flip="none" rotWithShape="1">
            <a:gsLst>
              <a:gs pos="13000">
                <a:srgbClr val="1B719E"/>
              </a:gs>
              <a:gs pos="4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04795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46733" y="1033633"/>
            <a:ext cx="10872717" cy="2215991"/>
          </a:xfrm>
          <a:prstGeom prst="rect">
            <a:avLst/>
          </a:prstGeom>
          <a:solidFill>
            <a:srgbClr val="C1E4F5"/>
          </a:solidFill>
        </p:spPr>
        <p:txBody>
          <a:bodyPr wrap="square" lIns="0" tIns="0" rIns="0" bIns="0" rtlCol="0">
            <a:spAutoFit/>
          </a:bodyPr>
          <a:lstStyle/>
          <a:p>
            <a:pPr algn="ctr"/>
            <a:r>
              <a:rPr lang="ru-RU" sz="2400" b="1" dirty="0">
                <a:latin typeface="Times New Roman" panose="02020603050405020304" pitchFamily="18" charset="0"/>
                <a:cs typeface="Times New Roman" panose="02020603050405020304" pitchFamily="18" charset="0"/>
              </a:rPr>
              <a:t>Приказ </a:t>
            </a:r>
            <a:r>
              <a:rPr lang="ru-RU" sz="2400" b="1" dirty="0" err="1">
                <a:latin typeface="Times New Roman" panose="02020603050405020304" pitchFamily="18" charset="0"/>
                <a:cs typeface="Times New Roman" panose="02020603050405020304" pitchFamily="18" charset="0"/>
              </a:rPr>
              <a:t>Минпросвещения</a:t>
            </a:r>
            <a:r>
              <a:rPr lang="ru-RU" sz="2400" b="1" dirty="0">
                <a:latin typeface="Times New Roman" panose="02020603050405020304" pitchFamily="18" charset="0"/>
                <a:cs typeface="Times New Roman" panose="02020603050405020304" pitchFamily="18" charset="0"/>
              </a:rPr>
              <a:t> России от </a:t>
            </a:r>
            <a:r>
              <a:rPr lang="ru-RU" sz="2400" b="1" dirty="0" smtClean="0">
                <a:latin typeface="Times New Roman" panose="02020603050405020304" pitchFamily="18" charset="0"/>
                <a:cs typeface="Times New Roman" panose="02020603050405020304" pitchFamily="18" charset="0"/>
              </a:rPr>
              <a:t>24.03.2023 N </a:t>
            </a:r>
            <a:r>
              <a:rPr lang="ru-RU" sz="2400" b="1" dirty="0">
                <a:latin typeface="Times New Roman" panose="02020603050405020304" pitchFamily="18" charset="0"/>
                <a:cs typeface="Times New Roman" panose="02020603050405020304" pitchFamily="18" charset="0"/>
              </a:rPr>
              <a:t>196</a:t>
            </a:r>
          </a:p>
          <a:p>
            <a:pPr algn="ctr"/>
            <a:r>
              <a:rPr lang="ru-RU" sz="2400" b="1" dirty="0">
                <a:latin typeface="Times New Roman" panose="02020603050405020304" pitchFamily="18" charset="0"/>
                <a:cs typeface="Times New Roman" panose="02020603050405020304" pitchFamily="18" charset="0"/>
              </a:rPr>
              <a:t>"Об утверждении Порядка </a:t>
            </a:r>
            <a:r>
              <a:rPr lang="ru-RU" sz="2400" b="1" dirty="0" smtClean="0">
                <a:latin typeface="Times New Roman" panose="02020603050405020304" pitchFamily="18" charset="0"/>
                <a:cs typeface="Times New Roman" panose="02020603050405020304" pitchFamily="18" charset="0"/>
              </a:rPr>
              <a:t>проведения аттестации </a:t>
            </a:r>
            <a:r>
              <a:rPr lang="ru-RU" sz="2400" b="1" dirty="0">
                <a:latin typeface="Times New Roman" panose="02020603050405020304" pitchFamily="18" charset="0"/>
                <a:cs typeface="Times New Roman" panose="02020603050405020304" pitchFamily="18" charset="0"/>
              </a:rPr>
              <a:t>педагогических </a:t>
            </a:r>
            <a:r>
              <a:rPr lang="ru-RU" sz="2400" b="1" dirty="0" smtClean="0">
                <a:latin typeface="Times New Roman" panose="02020603050405020304" pitchFamily="18" charset="0"/>
                <a:cs typeface="Times New Roman" panose="02020603050405020304" pitchFamily="18" charset="0"/>
              </a:rPr>
              <a:t>работников организаций</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осуществляющих образовательную деятельность» (</a:t>
            </a:r>
            <a:r>
              <a:rPr lang="ru-RU" sz="2400" b="1" dirty="0">
                <a:latin typeface="Times New Roman" panose="02020603050405020304" pitchFamily="18" charset="0"/>
                <a:cs typeface="Times New Roman" panose="02020603050405020304" pitchFamily="18" charset="0"/>
              </a:rPr>
              <a:t>Зарегистрировано в Минюсте </a:t>
            </a:r>
            <a:r>
              <a:rPr lang="ru-RU" sz="2400" b="1" dirty="0" smtClean="0">
                <a:latin typeface="Times New Roman" panose="02020603050405020304" pitchFamily="18" charset="0"/>
                <a:cs typeface="Times New Roman" panose="02020603050405020304" pitchFamily="18" charset="0"/>
              </a:rPr>
              <a:t>России  02.06.2023 </a:t>
            </a:r>
            <a:r>
              <a:rPr lang="ru-RU" sz="2400" b="1" dirty="0">
                <a:latin typeface="Times New Roman" panose="02020603050405020304" pitchFamily="18" charset="0"/>
                <a:cs typeface="Times New Roman" panose="02020603050405020304" pitchFamily="18" charset="0"/>
              </a:rPr>
              <a:t>N 73696</a:t>
            </a:r>
            <a:r>
              <a:rPr lang="ru-RU" sz="2400" b="1" dirty="0" smtClean="0">
                <a:latin typeface="Times New Roman" panose="02020603050405020304" pitchFamily="18" charset="0"/>
                <a:cs typeface="Times New Roman" panose="02020603050405020304" pitchFamily="18" charset="0"/>
              </a:rPr>
              <a:t>) Настоящий </a:t>
            </a:r>
            <a:r>
              <a:rPr lang="ru-RU" sz="2400" b="1" dirty="0">
                <a:latin typeface="Times New Roman" panose="02020603050405020304" pitchFamily="18" charset="0"/>
                <a:cs typeface="Times New Roman" panose="02020603050405020304" pitchFamily="18" charset="0"/>
              </a:rPr>
              <a:t>приказ вступает в силу </a:t>
            </a:r>
            <a:r>
              <a:rPr lang="ru-RU" sz="2400" b="1" u="sng" dirty="0">
                <a:latin typeface="Times New Roman" panose="02020603050405020304" pitchFamily="18" charset="0"/>
                <a:cs typeface="Times New Roman" panose="02020603050405020304" pitchFamily="18" charset="0"/>
              </a:rPr>
              <a:t>с 1 сентября 2023 г. </a:t>
            </a:r>
            <a:endParaRPr lang="ru-RU" sz="2400" b="1" u="sng" dirty="0" smtClean="0">
              <a:latin typeface="Times New Roman" panose="02020603050405020304" pitchFamily="18" charset="0"/>
              <a:cs typeface="Times New Roman" panose="02020603050405020304" pitchFamily="18" charset="0"/>
            </a:endParaRPr>
          </a:p>
          <a:p>
            <a:pPr algn="ctr"/>
            <a:r>
              <a:rPr lang="ru-RU" sz="2400" b="1" u="sng" dirty="0" smtClean="0">
                <a:latin typeface="Times New Roman" panose="02020603050405020304" pitchFamily="18" charset="0"/>
                <a:cs typeface="Times New Roman" panose="02020603050405020304" pitchFamily="18" charset="0"/>
              </a:rPr>
              <a:t>и </a:t>
            </a:r>
            <a:r>
              <a:rPr lang="ru-RU" sz="2400" b="1" u="sng" dirty="0">
                <a:latin typeface="Times New Roman" panose="02020603050405020304" pitchFamily="18" charset="0"/>
                <a:cs typeface="Times New Roman" panose="02020603050405020304" pitchFamily="18" charset="0"/>
              </a:rPr>
              <a:t>действует до 31 августа 2029 года.</a:t>
            </a:r>
          </a:p>
        </p:txBody>
      </p:sp>
      <p:sp>
        <p:nvSpPr>
          <p:cNvPr id="7" name="Прямоугольник 6"/>
          <p:cNvSpPr/>
          <p:nvPr/>
        </p:nvSpPr>
        <p:spPr>
          <a:xfrm>
            <a:off x="246734" y="3551084"/>
            <a:ext cx="10872716" cy="1938992"/>
          </a:xfrm>
          <a:prstGeom prst="rect">
            <a:avLst/>
          </a:prstGeom>
          <a:solidFill>
            <a:srgbClr val="FFCCCC"/>
          </a:solidFill>
        </p:spPr>
        <p:txBody>
          <a:bodyPr wrap="square">
            <a:spAutoFit/>
          </a:bodyPr>
          <a:lstStyle/>
          <a:p>
            <a:pPr algn="ctr"/>
            <a:r>
              <a:rPr lang="ru-RU" sz="2400" b="1" dirty="0" smtClean="0">
                <a:latin typeface="Times New Roman" panose="02020603050405020304" pitchFamily="18" charset="0"/>
                <a:cs typeface="Times New Roman" panose="02020603050405020304" pitchFamily="18" charset="0"/>
              </a:rPr>
              <a:t>Приказ </a:t>
            </a:r>
            <a:r>
              <a:rPr lang="ru-RU" sz="2400" b="1" dirty="0">
                <a:latin typeface="Times New Roman" panose="02020603050405020304" pitchFamily="18" charset="0"/>
                <a:cs typeface="Times New Roman" panose="02020603050405020304" pitchFamily="18" charset="0"/>
              </a:rPr>
              <a:t>Минобрнауки России от 07.04.2014 № 276</a:t>
            </a:r>
          </a:p>
          <a:p>
            <a:pPr algn="ctr"/>
            <a:r>
              <a:rPr lang="ru-RU" sz="2400" b="1" dirty="0">
                <a:latin typeface="Times New Roman" panose="02020603050405020304" pitchFamily="18" charset="0"/>
                <a:cs typeface="Times New Roman" panose="02020603050405020304" pitchFamily="18" charset="0"/>
              </a:rPr>
              <a:t>"Об утверждении Порядка проведения аттестации педагогических работников организаций, осуществляющих образовательную </a:t>
            </a:r>
            <a:r>
              <a:rPr lang="ru-RU" sz="2400" b="1" dirty="0" smtClean="0">
                <a:latin typeface="Times New Roman" panose="02020603050405020304" pitchFamily="18" charset="0"/>
                <a:cs typeface="Times New Roman" panose="02020603050405020304" pitchFamily="18" charset="0"/>
              </a:rPr>
              <a:t>деятельность« (</a:t>
            </a:r>
            <a:r>
              <a:rPr lang="ru-RU" sz="2400" b="1" dirty="0">
                <a:latin typeface="Times New Roman" panose="02020603050405020304" pitchFamily="18" charset="0"/>
                <a:cs typeface="Times New Roman" panose="02020603050405020304" pitchFamily="18" charset="0"/>
              </a:rPr>
              <a:t>ред. от 23.12.2020) </a:t>
            </a:r>
            <a:endParaRPr lang="ru-RU" sz="2400" b="1" dirty="0" smtClean="0">
              <a:latin typeface="Times New Roman" panose="02020603050405020304" pitchFamily="18" charset="0"/>
              <a:cs typeface="Times New Roman" panose="02020603050405020304" pitchFamily="18" charset="0"/>
            </a:endParaRPr>
          </a:p>
          <a:p>
            <a:pPr algn="ctr"/>
            <a:r>
              <a:rPr lang="ru-RU" sz="2400" b="1" dirty="0" smtClean="0">
                <a:latin typeface="Times New Roman" panose="02020603050405020304" pitchFamily="18" charset="0"/>
                <a:cs typeface="Times New Roman" panose="02020603050405020304" pitchFamily="18" charset="0"/>
              </a:rPr>
              <a:t>Срок действия </a:t>
            </a:r>
            <a:r>
              <a:rPr lang="ru-RU" sz="2400" b="1" dirty="0">
                <a:latin typeface="Times New Roman" panose="02020603050405020304" pitchFamily="18" charset="0"/>
                <a:cs typeface="Times New Roman" panose="02020603050405020304" pitchFamily="18" charset="0"/>
              </a:rPr>
              <a:t>до 31.08.2023 </a:t>
            </a:r>
          </a:p>
        </p:txBody>
      </p:sp>
      <p:sp>
        <p:nvSpPr>
          <p:cNvPr id="9" name="Прямоугольник 8"/>
          <p:cNvSpPr/>
          <p:nvPr/>
        </p:nvSpPr>
        <p:spPr>
          <a:xfrm>
            <a:off x="370936" y="183082"/>
            <a:ext cx="11386868" cy="830997"/>
          </a:xfrm>
          <a:prstGeom prst="rect">
            <a:avLst/>
          </a:prstGeom>
          <a:solidFill>
            <a:schemeClr val="bg1"/>
          </a:solidFill>
        </p:spPr>
        <p:txBody>
          <a:bodyPr wrap="square">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Аттестация педагогических работников</a:t>
            </a:r>
          </a:p>
          <a:p>
            <a:pPr algn="ct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10081490" y="4926353"/>
            <a:ext cx="2370371" cy="521208"/>
          </a:xfrm>
          <a:prstGeom prst="roundRect">
            <a:avLst>
              <a:gd name="adj" fmla="val 50000"/>
            </a:avLst>
          </a:prstGeom>
          <a:gradFill flip="none" rotWithShape="1">
            <a:gsLst>
              <a:gs pos="13000">
                <a:srgbClr val="1B719E"/>
              </a:gs>
              <a:gs pos="4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10081491" y="2754232"/>
            <a:ext cx="2370371" cy="521208"/>
          </a:xfrm>
          <a:prstGeom prst="roundRect">
            <a:avLst>
              <a:gd name="adj" fmla="val 50000"/>
            </a:avLst>
          </a:prstGeom>
          <a:gradFill flip="none" rotWithShape="1">
            <a:gsLst>
              <a:gs pos="13000">
                <a:srgbClr val="1B719E"/>
              </a:gs>
              <a:gs pos="4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Равнобедренный треугольник 9"/>
          <p:cNvSpPr/>
          <p:nvPr/>
        </p:nvSpPr>
        <p:spPr>
          <a:xfrm rot="16200000">
            <a:off x="9404604" y="4834037"/>
            <a:ext cx="1021206" cy="73503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Равнобедренный треугольник 10"/>
          <p:cNvSpPr/>
          <p:nvPr/>
        </p:nvSpPr>
        <p:spPr>
          <a:xfrm rot="16200000">
            <a:off x="9406928" y="2679062"/>
            <a:ext cx="1021206" cy="73503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6608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610600" y="6356350"/>
            <a:ext cx="2743200" cy="365125"/>
          </a:xfrm>
        </p:spPr>
        <p:txBody>
          <a:bodyPr/>
          <a:lstStyle/>
          <a:p>
            <a:fld id="{B69A2F11-600D-44D7-A0E2-CE2D3B9D58E9}" type="slidenum">
              <a:rPr lang="ru-RU" smtClean="0"/>
              <a:pPr/>
              <a:t>11</a:t>
            </a:fld>
            <a:endParaRPr lang="ru-RU"/>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9A2F11-600D-44D7-A0E2-CE2D3B9D58E9}"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9A2F11-600D-44D7-A0E2-CE2D3B9D58E9}"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6" name="Freeform 6"/>
          <p:cNvSpPr>
            <a:spLocks/>
          </p:cNvSpPr>
          <p:nvPr/>
        </p:nvSpPr>
        <p:spPr bwMode="auto">
          <a:xfrm>
            <a:off x="0" y="3233542"/>
            <a:ext cx="3581400" cy="3624458"/>
          </a:xfrm>
          <a:custGeom>
            <a:avLst/>
            <a:gdLst/>
            <a:ahLst/>
            <a:cxnLst>
              <a:cxn ang="0">
                <a:pos x="380" y="0"/>
              </a:cxn>
              <a:cxn ang="0">
                <a:pos x="188" y="6"/>
              </a:cxn>
              <a:cxn ang="0">
                <a:pos x="0" y="28"/>
              </a:cxn>
              <a:cxn ang="0">
                <a:pos x="2792" y="2862"/>
              </a:cxn>
              <a:cxn ang="0">
                <a:pos x="2808" y="2760"/>
              </a:cxn>
              <a:cxn ang="0">
                <a:pos x="2826" y="2552"/>
              </a:cxn>
              <a:cxn ang="0">
                <a:pos x="2828" y="2448"/>
              </a:cxn>
              <a:cxn ang="0">
                <a:pos x="2824" y="2322"/>
              </a:cxn>
              <a:cxn ang="0">
                <a:pos x="2814" y="2196"/>
              </a:cxn>
              <a:cxn ang="0">
                <a:pos x="2800" y="2074"/>
              </a:cxn>
              <a:cxn ang="0">
                <a:pos x="2778" y="1954"/>
              </a:cxn>
              <a:cxn ang="0">
                <a:pos x="2750" y="1836"/>
              </a:cxn>
              <a:cxn ang="0">
                <a:pos x="2718" y="1720"/>
              </a:cxn>
              <a:cxn ang="0">
                <a:pos x="2678" y="1606"/>
              </a:cxn>
              <a:cxn ang="0">
                <a:pos x="2636" y="1494"/>
              </a:cxn>
              <a:cxn ang="0">
                <a:pos x="2586" y="1386"/>
              </a:cxn>
              <a:cxn ang="0">
                <a:pos x="2532" y="1280"/>
              </a:cxn>
              <a:cxn ang="0">
                <a:pos x="2474" y="1178"/>
              </a:cxn>
              <a:cxn ang="0">
                <a:pos x="2410" y="1078"/>
              </a:cxn>
              <a:cxn ang="0">
                <a:pos x="2342" y="982"/>
              </a:cxn>
              <a:cxn ang="0">
                <a:pos x="2268" y="890"/>
              </a:cxn>
              <a:cxn ang="0">
                <a:pos x="2192" y="802"/>
              </a:cxn>
              <a:cxn ang="0">
                <a:pos x="2110" y="716"/>
              </a:cxn>
              <a:cxn ang="0">
                <a:pos x="2026" y="636"/>
              </a:cxn>
              <a:cxn ang="0">
                <a:pos x="1936" y="558"/>
              </a:cxn>
              <a:cxn ang="0">
                <a:pos x="1844" y="486"/>
              </a:cxn>
              <a:cxn ang="0">
                <a:pos x="1748" y="418"/>
              </a:cxn>
              <a:cxn ang="0">
                <a:pos x="1650" y="354"/>
              </a:cxn>
              <a:cxn ang="0">
                <a:pos x="1546" y="294"/>
              </a:cxn>
              <a:cxn ang="0">
                <a:pos x="1442" y="240"/>
              </a:cxn>
              <a:cxn ang="0">
                <a:pos x="1332" y="192"/>
              </a:cxn>
              <a:cxn ang="0">
                <a:pos x="1222" y="148"/>
              </a:cxn>
              <a:cxn ang="0">
                <a:pos x="1108" y="110"/>
              </a:cxn>
              <a:cxn ang="0">
                <a:pos x="992" y="76"/>
              </a:cxn>
              <a:cxn ang="0">
                <a:pos x="874" y="50"/>
              </a:cxn>
              <a:cxn ang="0">
                <a:pos x="754" y="28"/>
              </a:cxn>
              <a:cxn ang="0">
                <a:pos x="630" y="12"/>
              </a:cxn>
              <a:cxn ang="0">
                <a:pos x="506" y="2"/>
              </a:cxn>
              <a:cxn ang="0">
                <a:pos x="380" y="0"/>
              </a:cxn>
            </a:cxnLst>
            <a:rect l="0" t="0" r="r" b="b"/>
            <a:pathLst>
              <a:path w="2828" h="2862">
                <a:moveTo>
                  <a:pt x="380" y="0"/>
                </a:moveTo>
                <a:lnTo>
                  <a:pt x="380" y="0"/>
                </a:lnTo>
                <a:lnTo>
                  <a:pt x="284" y="2"/>
                </a:lnTo>
                <a:lnTo>
                  <a:pt x="188" y="6"/>
                </a:lnTo>
                <a:lnTo>
                  <a:pt x="94" y="16"/>
                </a:lnTo>
                <a:lnTo>
                  <a:pt x="0" y="28"/>
                </a:lnTo>
                <a:lnTo>
                  <a:pt x="0" y="2862"/>
                </a:lnTo>
                <a:lnTo>
                  <a:pt x="2792" y="2862"/>
                </a:lnTo>
                <a:lnTo>
                  <a:pt x="2792" y="2862"/>
                </a:lnTo>
                <a:lnTo>
                  <a:pt x="2808" y="2760"/>
                </a:lnTo>
                <a:lnTo>
                  <a:pt x="2818" y="2656"/>
                </a:lnTo>
                <a:lnTo>
                  <a:pt x="2826" y="2552"/>
                </a:lnTo>
                <a:lnTo>
                  <a:pt x="2828" y="2448"/>
                </a:lnTo>
                <a:lnTo>
                  <a:pt x="2828" y="2448"/>
                </a:lnTo>
                <a:lnTo>
                  <a:pt x="2826" y="2384"/>
                </a:lnTo>
                <a:lnTo>
                  <a:pt x="2824" y="2322"/>
                </a:lnTo>
                <a:lnTo>
                  <a:pt x="2820" y="2258"/>
                </a:lnTo>
                <a:lnTo>
                  <a:pt x="2814" y="2196"/>
                </a:lnTo>
                <a:lnTo>
                  <a:pt x="2808" y="2136"/>
                </a:lnTo>
                <a:lnTo>
                  <a:pt x="2800" y="2074"/>
                </a:lnTo>
                <a:lnTo>
                  <a:pt x="2790" y="2014"/>
                </a:lnTo>
                <a:lnTo>
                  <a:pt x="2778" y="1954"/>
                </a:lnTo>
                <a:lnTo>
                  <a:pt x="2764" y="1894"/>
                </a:lnTo>
                <a:lnTo>
                  <a:pt x="2750" y="1836"/>
                </a:lnTo>
                <a:lnTo>
                  <a:pt x="2734" y="1778"/>
                </a:lnTo>
                <a:lnTo>
                  <a:pt x="2718" y="1720"/>
                </a:lnTo>
                <a:lnTo>
                  <a:pt x="2698" y="1662"/>
                </a:lnTo>
                <a:lnTo>
                  <a:pt x="2678" y="1606"/>
                </a:lnTo>
                <a:lnTo>
                  <a:pt x="2658" y="1550"/>
                </a:lnTo>
                <a:lnTo>
                  <a:pt x="2636" y="1494"/>
                </a:lnTo>
                <a:lnTo>
                  <a:pt x="2612" y="1440"/>
                </a:lnTo>
                <a:lnTo>
                  <a:pt x="2586" y="1386"/>
                </a:lnTo>
                <a:lnTo>
                  <a:pt x="2560" y="1332"/>
                </a:lnTo>
                <a:lnTo>
                  <a:pt x="2532" y="1280"/>
                </a:lnTo>
                <a:lnTo>
                  <a:pt x="2504" y="1228"/>
                </a:lnTo>
                <a:lnTo>
                  <a:pt x="2474" y="1178"/>
                </a:lnTo>
                <a:lnTo>
                  <a:pt x="2442" y="1128"/>
                </a:lnTo>
                <a:lnTo>
                  <a:pt x="2410" y="1078"/>
                </a:lnTo>
                <a:lnTo>
                  <a:pt x="2376" y="1030"/>
                </a:lnTo>
                <a:lnTo>
                  <a:pt x="2342" y="982"/>
                </a:lnTo>
                <a:lnTo>
                  <a:pt x="2306" y="936"/>
                </a:lnTo>
                <a:lnTo>
                  <a:pt x="2268" y="890"/>
                </a:lnTo>
                <a:lnTo>
                  <a:pt x="2230" y="846"/>
                </a:lnTo>
                <a:lnTo>
                  <a:pt x="2192" y="802"/>
                </a:lnTo>
                <a:lnTo>
                  <a:pt x="2152" y="758"/>
                </a:lnTo>
                <a:lnTo>
                  <a:pt x="2110" y="716"/>
                </a:lnTo>
                <a:lnTo>
                  <a:pt x="2068" y="676"/>
                </a:lnTo>
                <a:lnTo>
                  <a:pt x="2026" y="636"/>
                </a:lnTo>
                <a:lnTo>
                  <a:pt x="1982" y="596"/>
                </a:lnTo>
                <a:lnTo>
                  <a:pt x="1936" y="558"/>
                </a:lnTo>
                <a:lnTo>
                  <a:pt x="1892" y="522"/>
                </a:lnTo>
                <a:lnTo>
                  <a:pt x="1844" y="486"/>
                </a:lnTo>
                <a:lnTo>
                  <a:pt x="1796" y="450"/>
                </a:lnTo>
                <a:lnTo>
                  <a:pt x="1748" y="418"/>
                </a:lnTo>
                <a:lnTo>
                  <a:pt x="1700" y="384"/>
                </a:lnTo>
                <a:lnTo>
                  <a:pt x="1650" y="354"/>
                </a:lnTo>
                <a:lnTo>
                  <a:pt x="1598" y="324"/>
                </a:lnTo>
                <a:lnTo>
                  <a:pt x="1546" y="294"/>
                </a:lnTo>
                <a:lnTo>
                  <a:pt x="1494" y="268"/>
                </a:lnTo>
                <a:lnTo>
                  <a:pt x="1442" y="240"/>
                </a:lnTo>
                <a:lnTo>
                  <a:pt x="1388" y="216"/>
                </a:lnTo>
                <a:lnTo>
                  <a:pt x="1332" y="192"/>
                </a:lnTo>
                <a:lnTo>
                  <a:pt x="1278" y="170"/>
                </a:lnTo>
                <a:lnTo>
                  <a:pt x="1222" y="148"/>
                </a:lnTo>
                <a:lnTo>
                  <a:pt x="1166" y="128"/>
                </a:lnTo>
                <a:lnTo>
                  <a:pt x="1108" y="110"/>
                </a:lnTo>
                <a:lnTo>
                  <a:pt x="1050" y="92"/>
                </a:lnTo>
                <a:lnTo>
                  <a:pt x="992" y="76"/>
                </a:lnTo>
                <a:lnTo>
                  <a:pt x="934" y="62"/>
                </a:lnTo>
                <a:lnTo>
                  <a:pt x="874" y="50"/>
                </a:lnTo>
                <a:lnTo>
                  <a:pt x="814" y="38"/>
                </a:lnTo>
                <a:lnTo>
                  <a:pt x="754" y="28"/>
                </a:lnTo>
                <a:lnTo>
                  <a:pt x="692" y="18"/>
                </a:lnTo>
                <a:lnTo>
                  <a:pt x="630" y="12"/>
                </a:lnTo>
                <a:lnTo>
                  <a:pt x="568" y="6"/>
                </a:lnTo>
                <a:lnTo>
                  <a:pt x="506" y="2"/>
                </a:lnTo>
                <a:lnTo>
                  <a:pt x="444" y="0"/>
                </a:lnTo>
                <a:lnTo>
                  <a:pt x="380" y="0"/>
                </a:lnTo>
                <a:lnTo>
                  <a:pt x="380" y="0"/>
                </a:lnTo>
                <a:close/>
              </a:path>
            </a:pathLst>
          </a:custGeom>
          <a:solidFill>
            <a:srgbClr val="99CCFF">
              <a:alpha val="20000"/>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7"/>
          <p:cNvSpPr>
            <a:spLocks/>
          </p:cNvSpPr>
          <p:nvPr/>
        </p:nvSpPr>
        <p:spPr bwMode="auto">
          <a:xfrm>
            <a:off x="18377" y="4262215"/>
            <a:ext cx="2705100" cy="2754762"/>
          </a:xfrm>
          <a:custGeom>
            <a:avLst/>
            <a:gdLst/>
            <a:ahLst/>
            <a:cxnLst>
              <a:cxn ang="0">
                <a:pos x="380" y="0"/>
              </a:cxn>
              <a:cxn ang="0">
                <a:pos x="380" y="0"/>
              </a:cxn>
              <a:cxn ang="0">
                <a:pos x="332" y="0"/>
              </a:cxn>
              <a:cxn ang="0">
                <a:pos x="282" y="2"/>
              </a:cxn>
              <a:cxn ang="0">
                <a:pos x="234" y="6"/>
              </a:cxn>
              <a:cxn ang="0">
                <a:pos x="186" y="12"/>
              </a:cxn>
              <a:cxn ang="0">
                <a:pos x="138" y="20"/>
              </a:cxn>
              <a:cxn ang="0">
                <a:pos x="92" y="28"/>
              </a:cxn>
              <a:cxn ang="0">
                <a:pos x="46" y="38"/>
              </a:cxn>
              <a:cxn ang="0">
                <a:pos x="0" y="50"/>
              </a:cxn>
              <a:cxn ang="0">
                <a:pos x="0" y="1886"/>
              </a:cxn>
              <a:cxn ang="0">
                <a:pos x="1792" y="1886"/>
              </a:cxn>
              <a:cxn ang="0">
                <a:pos x="1792" y="1886"/>
              </a:cxn>
              <a:cxn ang="0">
                <a:pos x="1806" y="1836"/>
              </a:cxn>
              <a:cxn ang="0">
                <a:pos x="1818" y="1786"/>
              </a:cxn>
              <a:cxn ang="0">
                <a:pos x="1828" y="1734"/>
              </a:cxn>
              <a:cxn ang="0">
                <a:pos x="1836" y="1682"/>
              </a:cxn>
              <a:cxn ang="0">
                <a:pos x="1844" y="1630"/>
              </a:cxn>
              <a:cxn ang="0">
                <a:pos x="1848" y="1578"/>
              </a:cxn>
              <a:cxn ang="0">
                <a:pos x="1850" y="1524"/>
              </a:cxn>
              <a:cxn ang="0">
                <a:pos x="1852" y="1472"/>
              </a:cxn>
              <a:cxn ang="0">
                <a:pos x="1852" y="1472"/>
              </a:cxn>
              <a:cxn ang="0">
                <a:pos x="1850" y="1396"/>
              </a:cxn>
              <a:cxn ang="0">
                <a:pos x="1844" y="1320"/>
              </a:cxn>
              <a:cxn ang="0">
                <a:pos x="1834" y="1248"/>
              </a:cxn>
              <a:cxn ang="0">
                <a:pos x="1822" y="1174"/>
              </a:cxn>
              <a:cxn ang="0">
                <a:pos x="1806" y="1104"/>
              </a:cxn>
              <a:cxn ang="0">
                <a:pos x="1786" y="1034"/>
              </a:cxn>
              <a:cxn ang="0">
                <a:pos x="1762" y="966"/>
              </a:cxn>
              <a:cxn ang="0">
                <a:pos x="1736" y="898"/>
              </a:cxn>
              <a:cxn ang="0">
                <a:pos x="1706" y="834"/>
              </a:cxn>
              <a:cxn ang="0">
                <a:pos x="1674" y="770"/>
              </a:cxn>
              <a:cxn ang="0">
                <a:pos x="1638" y="708"/>
              </a:cxn>
              <a:cxn ang="0">
                <a:pos x="1600" y="648"/>
              </a:cxn>
              <a:cxn ang="0">
                <a:pos x="1560" y="590"/>
              </a:cxn>
              <a:cxn ang="0">
                <a:pos x="1516" y="536"/>
              </a:cxn>
              <a:cxn ang="0">
                <a:pos x="1470" y="482"/>
              </a:cxn>
              <a:cxn ang="0">
                <a:pos x="1420" y="430"/>
              </a:cxn>
              <a:cxn ang="0">
                <a:pos x="1370" y="382"/>
              </a:cxn>
              <a:cxn ang="0">
                <a:pos x="1316" y="336"/>
              </a:cxn>
              <a:cxn ang="0">
                <a:pos x="1260" y="292"/>
              </a:cxn>
              <a:cxn ang="0">
                <a:pos x="1204" y="250"/>
              </a:cxn>
              <a:cxn ang="0">
                <a:pos x="1144" y="212"/>
              </a:cxn>
              <a:cxn ang="0">
                <a:pos x="1082" y="178"/>
              </a:cxn>
              <a:cxn ang="0">
                <a:pos x="1018" y="144"/>
              </a:cxn>
              <a:cxn ang="0">
                <a:pos x="954" y="116"/>
              </a:cxn>
              <a:cxn ang="0">
                <a:pos x="886" y="88"/>
              </a:cxn>
              <a:cxn ang="0">
                <a:pos x="818" y="66"/>
              </a:cxn>
              <a:cxn ang="0">
                <a:pos x="748" y="46"/>
              </a:cxn>
              <a:cxn ang="0">
                <a:pos x="678" y="30"/>
              </a:cxn>
              <a:cxn ang="0">
                <a:pos x="604" y="16"/>
              </a:cxn>
              <a:cxn ang="0">
                <a:pos x="530" y="6"/>
              </a:cxn>
              <a:cxn ang="0">
                <a:pos x="456" y="2"/>
              </a:cxn>
              <a:cxn ang="0">
                <a:pos x="380" y="0"/>
              </a:cxn>
              <a:cxn ang="0">
                <a:pos x="380" y="0"/>
              </a:cxn>
            </a:cxnLst>
            <a:rect l="0" t="0" r="r" b="b"/>
            <a:pathLst>
              <a:path w="1852" h="1886">
                <a:moveTo>
                  <a:pt x="380" y="0"/>
                </a:moveTo>
                <a:lnTo>
                  <a:pt x="380" y="0"/>
                </a:lnTo>
                <a:lnTo>
                  <a:pt x="332" y="0"/>
                </a:lnTo>
                <a:lnTo>
                  <a:pt x="282" y="2"/>
                </a:lnTo>
                <a:lnTo>
                  <a:pt x="234" y="6"/>
                </a:lnTo>
                <a:lnTo>
                  <a:pt x="186" y="12"/>
                </a:lnTo>
                <a:lnTo>
                  <a:pt x="138" y="20"/>
                </a:lnTo>
                <a:lnTo>
                  <a:pt x="92" y="28"/>
                </a:lnTo>
                <a:lnTo>
                  <a:pt x="46" y="38"/>
                </a:lnTo>
                <a:lnTo>
                  <a:pt x="0" y="50"/>
                </a:lnTo>
                <a:lnTo>
                  <a:pt x="0" y="1886"/>
                </a:lnTo>
                <a:lnTo>
                  <a:pt x="1792" y="1886"/>
                </a:lnTo>
                <a:lnTo>
                  <a:pt x="1792" y="1886"/>
                </a:lnTo>
                <a:lnTo>
                  <a:pt x="1806" y="1836"/>
                </a:lnTo>
                <a:lnTo>
                  <a:pt x="1818" y="1786"/>
                </a:lnTo>
                <a:lnTo>
                  <a:pt x="1828" y="1734"/>
                </a:lnTo>
                <a:lnTo>
                  <a:pt x="1836" y="1682"/>
                </a:lnTo>
                <a:lnTo>
                  <a:pt x="1844" y="1630"/>
                </a:lnTo>
                <a:lnTo>
                  <a:pt x="1848" y="1578"/>
                </a:lnTo>
                <a:lnTo>
                  <a:pt x="1850" y="1524"/>
                </a:lnTo>
                <a:lnTo>
                  <a:pt x="1852" y="1472"/>
                </a:lnTo>
                <a:lnTo>
                  <a:pt x="1852" y="1472"/>
                </a:lnTo>
                <a:lnTo>
                  <a:pt x="1850" y="1396"/>
                </a:lnTo>
                <a:lnTo>
                  <a:pt x="1844" y="1320"/>
                </a:lnTo>
                <a:lnTo>
                  <a:pt x="1834" y="1248"/>
                </a:lnTo>
                <a:lnTo>
                  <a:pt x="1822" y="1174"/>
                </a:lnTo>
                <a:lnTo>
                  <a:pt x="1806" y="1104"/>
                </a:lnTo>
                <a:lnTo>
                  <a:pt x="1786" y="1034"/>
                </a:lnTo>
                <a:lnTo>
                  <a:pt x="1762" y="966"/>
                </a:lnTo>
                <a:lnTo>
                  <a:pt x="1736" y="898"/>
                </a:lnTo>
                <a:lnTo>
                  <a:pt x="1706" y="834"/>
                </a:lnTo>
                <a:lnTo>
                  <a:pt x="1674" y="770"/>
                </a:lnTo>
                <a:lnTo>
                  <a:pt x="1638" y="708"/>
                </a:lnTo>
                <a:lnTo>
                  <a:pt x="1600" y="648"/>
                </a:lnTo>
                <a:lnTo>
                  <a:pt x="1560" y="590"/>
                </a:lnTo>
                <a:lnTo>
                  <a:pt x="1516" y="536"/>
                </a:lnTo>
                <a:lnTo>
                  <a:pt x="1470" y="482"/>
                </a:lnTo>
                <a:lnTo>
                  <a:pt x="1420" y="430"/>
                </a:lnTo>
                <a:lnTo>
                  <a:pt x="1370" y="382"/>
                </a:lnTo>
                <a:lnTo>
                  <a:pt x="1316" y="336"/>
                </a:lnTo>
                <a:lnTo>
                  <a:pt x="1260" y="292"/>
                </a:lnTo>
                <a:lnTo>
                  <a:pt x="1204" y="250"/>
                </a:lnTo>
                <a:lnTo>
                  <a:pt x="1144" y="212"/>
                </a:lnTo>
                <a:lnTo>
                  <a:pt x="1082" y="178"/>
                </a:lnTo>
                <a:lnTo>
                  <a:pt x="1018" y="144"/>
                </a:lnTo>
                <a:lnTo>
                  <a:pt x="954" y="116"/>
                </a:lnTo>
                <a:lnTo>
                  <a:pt x="886" y="88"/>
                </a:lnTo>
                <a:lnTo>
                  <a:pt x="818" y="66"/>
                </a:lnTo>
                <a:lnTo>
                  <a:pt x="748" y="46"/>
                </a:lnTo>
                <a:lnTo>
                  <a:pt x="678" y="30"/>
                </a:lnTo>
                <a:lnTo>
                  <a:pt x="604" y="16"/>
                </a:lnTo>
                <a:lnTo>
                  <a:pt x="530" y="6"/>
                </a:lnTo>
                <a:lnTo>
                  <a:pt x="456" y="2"/>
                </a:lnTo>
                <a:lnTo>
                  <a:pt x="380" y="0"/>
                </a:lnTo>
                <a:lnTo>
                  <a:pt x="380" y="0"/>
                </a:lnTo>
                <a:close/>
              </a:path>
            </a:pathLst>
          </a:custGeom>
          <a:solidFill>
            <a:schemeClr val="accent1">
              <a:lumMod val="60000"/>
              <a:lumOff val="40000"/>
              <a:alpha val="40000"/>
            </a:schemeClr>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68" name="Freeform 8"/>
          <p:cNvSpPr>
            <a:spLocks/>
          </p:cNvSpPr>
          <p:nvPr/>
        </p:nvSpPr>
        <p:spPr bwMode="auto">
          <a:xfrm>
            <a:off x="0" y="5214917"/>
            <a:ext cx="1581150" cy="1643083"/>
          </a:xfrm>
          <a:custGeom>
            <a:avLst/>
            <a:gdLst/>
            <a:ahLst/>
            <a:cxnLst>
              <a:cxn ang="0">
                <a:pos x="380" y="0"/>
              </a:cxn>
              <a:cxn ang="0">
                <a:pos x="324" y="2"/>
              </a:cxn>
              <a:cxn ang="0">
                <a:pos x="268" y="12"/>
              </a:cxn>
              <a:cxn ang="0">
                <a:pos x="216" y="28"/>
              </a:cxn>
              <a:cxn ang="0">
                <a:pos x="166" y="50"/>
              </a:cxn>
              <a:cxn ang="0">
                <a:pos x="118" y="76"/>
              </a:cxn>
              <a:cxn ang="0">
                <a:pos x="76" y="106"/>
              </a:cxn>
              <a:cxn ang="0">
                <a:pos x="36" y="142"/>
              </a:cxn>
              <a:cxn ang="0">
                <a:pos x="0" y="182"/>
              </a:cxn>
              <a:cxn ang="0">
                <a:pos x="0" y="792"/>
              </a:cxn>
              <a:cxn ang="0">
                <a:pos x="56" y="852"/>
              </a:cxn>
              <a:cxn ang="0">
                <a:pos x="122" y="902"/>
              </a:cxn>
              <a:cxn ang="0">
                <a:pos x="640" y="902"/>
              </a:cxn>
              <a:cxn ang="0">
                <a:pos x="688" y="866"/>
              </a:cxn>
              <a:cxn ang="0">
                <a:pos x="734" y="824"/>
              </a:cxn>
              <a:cxn ang="0">
                <a:pos x="772" y="778"/>
              </a:cxn>
              <a:cxn ang="0">
                <a:pos x="806" y="728"/>
              </a:cxn>
              <a:cxn ang="0">
                <a:pos x="832" y="672"/>
              </a:cxn>
              <a:cxn ang="0">
                <a:pos x="852" y="614"/>
              </a:cxn>
              <a:cxn ang="0">
                <a:pos x="864" y="552"/>
              </a:cxn>
              <a:cxn ang="0">
                <a:pos x="868" y="488"/>
              </a:cxn>
              <a:cxn ang="0">
                <a:pos x="868" y="462"/>
              </a:cxn>
              <a:cxn ang="0">
                <a:pos x="862" y="412"/>
              </a:cxn>
              <a:cxn ang="0">
                <a:pos x="852" y="366"/>
              </a:cxn>
              <a:cxn ang="0">
                <a:pos x="830" y="298"/>
              </a:cxn>
              <a:cxn ang="0">
                <a:pos x="786" y="214"/>
              </a:cxn>
              <a:cxn ang="0">
                <a:pos x="726" y="142"/>
              </a:cxn>
              <a:cxn ang="0">
                <a:pos x="654" y="82"/>
              </a:cxn>
              <a:cxn ang="0">
                <a:pos x="570" y="38"/>
              </a:cxn>
              <a:cxn ang="0">
                <a:pos x="502" y="14"/>
              </a:cxn>
              <a:cxn ang="0">
                <a:pos x="454" y="4"/>
              </a:cxn>
              <a:cxn ang="0">
                <a:pos x="406" y="0"/>
              </a:cxn>
              <a:cxn ang="0">
                <a:pos x="380" y="0"/>
              </a:cxn>
            </a:cxnLst>
            <a:rect l="0" t="0" r="r" b="b"/>
            <a:pathLst>
              <a:path w="868" h="902">
                <a:moveTo>
                  <a:pt x="380" y="0"/>
                </a:moveTo>
                <a:lnTo>
                  <a:pt x="380" y="0"/>
                </a:lnTo>
                <a:lnTo>
                  <a:pt x="352" y="0"/>
                </a:lnTo>
                <a:lnTo>
                  <a:pt x="324" y="2"/>
                </a:lnTo>
                <a:lnTo>
                  <a:pt x="296" y="6"/>
                </a:lnTo>
                <a:lnTo>
                  <a:pt x="268" y="12"/>
                </a:lnTo>
                <a:lnTo>
                  <a:pt x="242" y="20"/>
                </a:lnTo>
                <a:lnTo>
                  <a:pt x="216" y="28"/>
                </a:lnTo>
                <a:lnTo>
                  <a:pt x="190" y="38"/>
                </a:lnTo>
                <a:lnTo>
                  <a:pt x="166" y="50"/>
                </a:lnTo>
                <a:lnTo>
                  <a:pt x="142" y="62"/>
                </a:lnTo>
                <a:lnTo>
                  <a:pt x="118" y="76"/>
                </a:lnTo>
                <a:lnTo>
                  <a:pt x="96" y="90"/>
                </a:lnTo>
                <a:lnTo>
                  <a:pt x="76" y="106"/>
                </a:lnTo>
                <a:lnTo>
                  <a:pt x="54" y="124"/>
                </a:lnTo>
                <a:lnTo>
                  <a:pt x="36" y="142"/>
                </a:lnTo>
                <a:lnTo>
                  <a:pt x="18" y="162"/>
                </a:lnTo>
                <a:lnTo>
                  <a:pt x="0" y="182"/>
                </a:lnTo>
                <a:lnTo>
                  <a:pt x="0" y="792"/>
                </a:lnTo>
                <a:lnTo>
                  <a:pt x="0" y="792"/>
                </a:lnTo>
                <a:lnTo>
                  <a:pt x="26" y="824"/>
                </a:lnTo>
                <a:lnTo>
                  <a:pt x="56" y="852"/>
                </a:lnTo>
                <a:lnTo>
                  <a:pt x="88" y="878"/>
                </a:lnTo>
                <a:lnTo>
                  <a:pt x="122" y="902"/>
                </a:lnTo>
                <a:lnTo>
                  <a:pt x="640" y="902"/>
                </a:lnTo>
                <a:lnTo>
                  <a:pt x="640" y="902"/>
                </a:lnTo>
                <a:lnTo>
                  <a:pt x="664" y="884"/>
                </a:lnTo>
                <a:lnTo>
                  <a:pt x="688" y="866"/>
                </a:lnTo>
                <a:lnTo>
                  <a:pt x="712" y="846"/>
                </a:lnTo>
                <a:lnTo>
                  <a:pt x="734" y="824"/>
                </a:lnTo>
                <a:lnTo>
                  <a:pt x="754" y="802"/>
                </a:lnTo>
                <a:lnTo>
                  <a:pt x="772" y="778"/>
                </a:lnTo>
                <a:lnTo>
                  <a:pt x="790" y="754"/>
                </a:lnTo>
                <a:lnTo>
                  <a:pt x="806" y="728"/>
                </a:lnTo>
                <a:lnTo>
                  <a:pt x="820" y="700"/>
                </a:lnTo>
                <a:lnTo>
                  <a:pt x="832" y="672"/>
                </a:lnTo>
                <a:lnTo>
                  <a:pt x="842" y="644"/>
                </a:lnTo>
                <a:lnTo>
                  <a:pt x="852" y="614"/>
                </a:lnTo>
                <a:lnTo>
                  <a:pt x="858" y="582"/>
                </a:lnTo>
                <a:lnTo>
                  <a:pt x="864" y="552"/>
                </a:lnTo>
                <a:lnTo>
                  <a:pt x="868" y="520"/>
                </a:lnTo>
                <a:lnTo>
                  <a:pt x="868" y="488"/>
                </a:lnTo>
                <a:lnTo>
                  <a:pt x="868" y="488"/>
                </a:lnTo>
                <a:lnTo>
                  <a:pt x="868" y="462"/>
                </a:lnTo>
                <a:lnTo>
                  <a:pt x="866" y="438"/>
                </a:lnTo>
                <a:lnTo>
                  <a:pt x="862" y="412"/>
                </a:lnTo>
                <a:lnTo>
                  <a:pt x="858" y="388"/>
                </a:lnTo>
                <a:lnTo>
                  <a:pt x="852" y="366"/>
                </a:lnTo>
                <a:lnTo>
                  <a:pt x="846" y="342"/>
                </a:lnTo>
                <a:lnTo>
                  <a:pt x="830" y="298"/>
                </a:lnTo>
                <a:lnTo>
                  <a:pt x="810" y="254"/>
                </a:lnTo>
                <a:lnTo>
                  <a:pt x="786" y="214"/>
                </a:lnTo>
                <a:lnTo>
                  <a:pt x="756" y="176"/>
                </a:lnTo>
                <a:lnTo>
                  <a:pt x="726" y="142"/>
                </a:lnTo>
                <a:lnTo>
                  <a:pt x="690" y="110"/>
                </a:lnTo>
                <a:lnTo>
                  <a:pt x="654" y="82"/>
                </a:lnTo>
                <a:lnTo>
                  <a:pt x="614" y="58"/>
                </a:lnTo>
                <a:lnTo>
                  <a:pt x="570" y="38"/>
                </a:lnTo>
                <a:lnTo>
                  <a:pt x="526" y="22"/>
                </a:lnTo>
                <a:lnTo>
                  <a:pt x="502" y="14"/>
                </a:lnTo>
                <a:lnTo>
                  <a:pt x="478" y="10"/>
                </a:lnTo>
                <a:lnTo>
                  <a:pt x="454" y="4"/>
                </a:lnTo>
                <a:lnTo>
                  <a:pt x="430" y="2"/>
                </a:lnTo>
                <a:lnTo>
                  <a:pt x="406" y="0"/>
                </a:lnTo>
                <a:lnTo>
                  <a:pt x="380" y="0"/>
                </a:lnTo>
                <a:lnTo>
                  <a:pt x="380" y="0"/>
                </a:lnTo>
                <a:close/>
              </a:path>
            </a:pathLst>
          </a:custGeom>
          <a:solidFill>
            <a:schemeClr val="accent1">
              <a:lumMod val="75000"/>
            </a:schemeClr>
          </a:solidFill>
          <a:ln w="9525">
            <a:noFill/>
            <a:round/>
            <a:headEnd/>
            <a:tailEnd/>
          </a:ln>
          <a:effectLst>
            <a:outerShdw blurRad="63500" dist="50800" algn="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ru-RU">
              <a:solidFill>
                <a:srgbClr val="CC66FF"/>
              </a:solidFill>
            </a:endParaRPr>
          </a:p>
        </p:txBody>
      </p:sp>
      <p:cxnSp>
        <p:nvCxnSpPr>
          <p:cNvPr id="69" name="Прямая соединительная линия 68"/>
          <p:cNvCxnSpPr/>
          <p:nvPr/>
        </p:nvCxnSpPr>
        <p:spPr>
          <a:xfrm flipH="1" flipV="1">
            <a:off x="743746" y="1743871"/>
            <a:ext cx="2" cy="4292589"/>
          </a:xfrm>
          <a:prstGeom prst="line">
            <a:avLst/>
          </a:prstGeom>
          <a:ln w="25400" cap="rnd">
            <a:solidFill>
              <a:srgbClr val="6F252D"/>
            </a:solidFill>
            <a:headEnd type="oval"/>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a:off x="742950" y="1752600"/>
            <a:ext cx="1628775" cy="1588"/>
          </a:xfrm>
          <a:prstGeom prst="straightConnector1">
            <a:avLst/>
          </a:prstGeom>
          <a:ln w="25400">
            <a:solidFill>
              <a:srgbClr val="6F252D"/>
            </a:solidFill>
            <a:tailEnd type="arrow"/>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222666" y="2647076"/>
            <a:ext cx="737248" cy="3389383"/>
            <a:chOff x="1644702" y="2754558"/>
            <a:chExt cx="737248" cy="2885038"/>
          </a:xfrm>
        </p:grpSpPr>
        <p:cxnSp>
          <p:nvCxnSpPr>
            <p:cNvPr id="71" name="Прямая соединительная линия 70"/>
            <p:cNvCxnSpPr/>
            <p:nvPr/>
          </p:nvCxnSpPr>
          <p:spPr>
            <a:xfrm rot="5400000" flipH="1" flipV="1">
              <a:off x="205496" y="4198802"/>
              <a:ext cx="2880000" cy="1588"/>
            </a:xfrm>
            <a:prstGeom prst="line">
              <a:avLst/>
            </a:prstGeom>
            <a:ln w="25400" cap="rnd">
              <a:solidFill>
                <a:srgbClr val="6F252D"/>
              </a:solidFill>
              <a:headEnd type="oval"/>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a:off x="1661950" y="2754558"/>
              <a:ext cx="720000" cy="1582"/>
            </a:xfrm>
            <a:prstGeom prst="straightConnector1">
              <a:avLst/>
            </a:prstGeom>
            <a:ln w="25400">
              <a:solidFill>
                <a:srgbClr val="6F252D"/>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Группа 9"/>
          <p:cNvGrpSpPr/>
          <p:nvPr/>
        </p:nvGrpSpPr>
        <p:grpSpPr>
          <a:xfrm>
            <a:off x="2035596" y="3691733"/>
            <a:ext cx="360000" cy="2344726"/>
            <a:chOff x="2011725" y="3569229"/>
            <a:chExt cx="360000" cy="722644"/>
          </a:xfrm>
        </p:grpSpPr>
        <p:cxnSp>
          <p:nvCxnSpPr>
            <p:cNvPr id="73" name="Прямая со стрелкой 72"/>
            <p:cNvCxnSpPr/>
            <p:nvPr/>
          </p:nvCxnSpPr>
          <p:spPr>
            <a:xfrm>
              <a:off x="2011725" y="3569229"/>
              <a:ext cx="360000" cy="1582"/>
            </a:xfrm>
            <a:prstGeom prst="straightConnector1">
              <a:avLst/>
            </a:prstGeom>
            <a:ln w="25400">
              <a:solidFill>
                <a:srgbClr val="6F252D"/>
              </a:solidFill>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rot="5400000" flipH="1" flipV="1">
              <a:off x="1662744" y="3931079"/>
              <a:ext cx="720000" cy="1588"/>
            </a:xfrm>
            <a:prstGeom prst="line">
              <a:avLst/>
            </a:prstGeom>
            <a:ln w="25400" cap="rnd">
              <a:solidFill>
                <a:srgbClr val="6F252D"/>
              </a:solidFill>
              <a:headEnd type="ova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93185" y="220163"/>
            <a:ext cx="11455991" cy="861774"/>
          </a:xfrm>
          <a:prstGeom prst="rect">
            <a:avLst/>
          </a:prstGeom>
          <a:solidFill>
            <a:schemeClr val="bg1"/>
          </a:solidFill>
        </p:spPr>
        <p:txBody>
          <a:bodyPr wrap="square" lIns="0" tIns="0" rIns="0" bIns="0" rtlCol="0">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Требования «педагог-методист» </a:t>
            </a:r>
            <a:endParaRPr lang="ru-RU" sz="2800" b="1" dirty="0" smtClean="0">
              <a:solidFill>
                <a:srgbClr val="FF0000"/>
              </a:solidFill>
              <a:latin typeface="Times New Roman" panose="02020603050405020304" pitchFamily="18" charset="0"/>
              <a:cs typeface="Times New Roman" panose="02020603050405020304" pitchFamily="18" charset="0"/>
            </a:endParaRPr>
          </a:p>
          <a:p>
            <a:pPr algn="ct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513391" y="1332450"/>
            <a:ext cx="9382238" cy="923330"/>
          </a:xfrm>
          <a:prstGeom prst="rect">
            <a:avLst/>
          </a:prstGeom>
          <a:noFill/>
        </p:spPr>
        <p:txBody>
          <a:bodyPr wrap="square" lIns="0" tIns="0" rIns="0" bIns="0" rtlCol="0">
            <a:spAutoFit/>
          </a:bodyPr>
          <a:lstStyle/>
          <a:p>
            <a:r>
              <a:rPr lang="ru-RU" sz="2000" b="1" dirty="0" smtClean="0">
                <a:solidFill>
                  <a:srgbClr val="854746"/>
                </a:solidFill>
                <a:latin typeface="Times New Roman" panose="02020603050405020304" pitchFamily="18" charset="0"/>
                <a:cs typeface="Times New Roman" panose="02020603050405020304" pitchFamily="18" charset="0"/>
              </a:rPr>
              <a:t>руководство </a:t>
            </a:r>
            <a:r>
              <a:rPr lang="ru-RU" sz="2000" b="1" dirty="0">
                <a:solidFill>
                  <a:srgbClr val="854746"/>
                </a:solidFill>
                <a:latin typeface="Times New Roman" panose="02020603050405020304" pitchFamily="18" charset="0"/>
                <a:cs typeface="Times New Roman" panose="02020603050405020304" pitchFamily="18" charset="0"/>
              </a:rPr>
              <a:t>методическим объединением педагогических работников </a:t>
            </a:r>
            <a:r>
              <a:rPr lang="ru-RU" sz="2000" b="1" dirty="0" smtClean="0">
                <a:solidFill>
                  <a:srgbClr val="854746"/>
                </a:solidFill>
                <a:latin typeface="Times New Roman" panose="02020603050405020304" pitchFamily="18" charset="0"/>
                <a:cs typeface="Times New Roman" panose="02020603050405020304" pitchFamily="18" charset="0"/>
              </a:rPr>
              <a:t>образовательной организации </a:t>
            </a:r>
            <a:r>
              <a:rPr lang="ru-RU" sz="2000" b="1" dirty="0">
                <a:solidFill>
                  <a:srgbClr val="854746"/>
                </a:solidFill>
                <a:latin typeface="Times New Roman" panose="02020603050405020304" pitchFamily="18" charset="0"/>
                <a:cs typeface="Times New Roman" panose="02020603050405020304" pitchFamily="18" charset="0"/>
              </a:rPr>
              <a:t>и </a:t>
            </a:r>
            <a:r>
              <a:rPr lang="ru-RU" sz="2000" b="1" dirty="0" smtClean="0">
                <a:solidFill>
                  <a:srgbClr val="854746"/>
                </a:solidFill>
                <a:latin typeface="Times New Roman" panose="02020603050405020304" pitchFamily="18" charset="0"/>
                <a:cs typeface="Times New Roman" panose="02020603050405020304" pitchFamily="18" charset="0"/>
              </a:rPr>
              <a:t>активное участие </a:t>
            </a:r>
            <a:r>
              <a:rPr lang="ru-RU" sz="2000" b="1" dirty="0">
                <a:solidFill>
                  <a:srgbClr val="854746"/>
                </a:solidFill>
                <a:latin typeface="Times New Roman" panose="02020603050405020304" pitchFamily="18" charset="0"/>
                <a:cs typeface="Times New Roman" panose="02020603050405020304" pitchFamily="18" charset="0"/>
              </a:rPr>
              <a:t>в методической работе образовательной </a:t>
            </a:r>
            <a:r>
              <a:rPr lang="ru-RU" sz="2000" b="1" dirty="0" smtClean="0">
                <a:solidFill>
                  <a:srgbClr val="854746"/>
                </a:solidFill>
                <a:latin typeface="Times New Roman" panose="02020603050405020304" pitchFamily="18" charset="0"/>
                <a:cs typeface="Times New Roman" panose="02020603050405020304" pitchFamily="18" charset="0"/>
              </a:rPr>
              <a:t>организации</a:t>
            </a:r>
            <a:endParaRPr lang="ru-RU" sz="2000" b="1" dirty="0">
              <a:solidFill>
                <a:srgbClr val="854746"/>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917071" y="2384866"/>
            <a:ext cx="9491995" cy="830997"/>
          </a:xfrm>
          <a:prstGeom prst="rect">
            <a:avLst/>
          </a:prstGeom>
          <a:noFill/>
        </p:spPr>
        <p:txBody>
          <a:bodyPr wrap="square" lIns="0" tIns="0" rIns="0" bIns="0" rtlCol="0">
            <a:spAutoFit/>
          </a:bodyPr>
          <a:lstStyle/>
          <a:p>
            <a:r>
              <a:rPr lang="ru-RU" b="1" dirty="0" smtClean="0">
                <a:solidFill>
                  <a:schemeClr val="accent1">
                    <a:lumMod val="75000"/>
                  </a:schemeClr>
                </a:solidFill>
                <a:latin typeface="Times New Roman" panose="02020603050405020304" pitchFamily="18" charset="0"/>
                <a:cs typeface="Times New Roman" panose="02020603050405020304" pitchFamily="18" charset="0"/>
              </a:rPr>
              <a:t>руководство </a:t>
            </a:r>
            <a:r>
              <a:rPr lang="ru-RU" b="1" dirty="0">
                <a:solidFill>
                  <a:schemeClr val="accent1">
                    <a:lumMod val="75000"/>
                  </a:schemeClr>
                </a:solidFill>
                <a:latin typeface="Times New Roman" panose="02020603050405020304" pitchFamily="18" charset="0"/>
                <a:cs typeface="Times New Roman" panose="02020603050405020304" pitchFamily="18" charset="0"/>
              </a:rPr>
              <a:t>разработкой программно-методического сопровождения образовательного</a:t>
            </a:r>
          </a:p>
          <a:p>
            <a:r>
              <a:rPr lang="ru-RU" b="1" dirty="0">
                <a:solidFill>
                  <a:schemeClr val="accent1">
                    <a:lumMod val="75000"/>
                  </a:schemeClr>
                </a:solidFill>
                <a:latin typeface="Times New Roman" panose="02020603050405020304" pitchFamily="18" charset="0"/>
                <a:cs typeface="Times New Roman" panose="02020603050405020304" pitchFamily="18" charset="0"/>
              </a:rPr>
              <a:t>процесса, в том числе </a:t>
            </a:r>
            <a:r>
              <a:rPr lang="ru-RU" b="1" dirty="0" smtClean="0">
                <a:solidFill>
                  <a:schemeClr val="accent1">
                    <a:lumMod val="75000"/>
                  </a:schemeClr>
                </a:solidFill>
                <a:latin typeface="Times New Roman" panose="02020603050405020304" pitchFamily="18" charset="0"/>
                <a:cs typeface="Times New Roman" panose="02020603050405020304" pitchFamily="18" charset="0"/>
              </a:rPr>
              <a:t>методическое сопровождение </a:t>
            </a:r>
            <a:r>
              <a:rPr lang="ru-RU" b="1" dirty="0">
                <a:solidFill>
                  <a:schemeClr val="accent1">
                    <a:lumMod val="75000"/>
                  </a:schemeClr>
                </a:solidFill>
                <a:latin typeface="Times New Roman" panose="02020603050405020304" pitchFamily="18" charset="0"/>
                <a:cs typeface="Times New Roman" panose="02020603050405020304" pitchFamily="18" charset="0"/>
              </a:rPr>
              <a:t>реализации инновационных</a:t>
            </a:r>
          </a:p>
          <a:p>
            <a:r>
              <a:rPr lang="ru-RU" b="1" dirty="0">
                <a:solidFill>
                  <a:schemeClr val="accent1">
                    <a:lumMod val="75000"/>
                  </a:schemeClr>
                </a:solidFill>
                <a:latin typeface="Times New Roman" panose="02020603050405020304" pitchFamily="18" charset="0"/>
                <a:cs typeface="Times New Roman" panose="02020603050405020304" pitchFamily="18" charset="0"/>
              </a:rPr>
              <a:t>образовательных программ и проектов в образовательной организации</a:t>
            </a:r>
            <a:endParaRPr lang="ru-RU"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917071" y="3418945"/>
            <a:ext cx="7857423" cy="646331"/>
          </a:xfrm>
          <a:prstGeom prst="rect">
            <a:avLst/>
          </a:prstGeom>
        </p:spPr>
        <p:txBody>
          <a:bodyPr wrap="square">
            <a:spAutoFit/>
          </a:bodyPr>
          <a:lstStyle/>
          <a:p>
            <a:r>
              <a:rPr lang="ru-RU" b="1" dirty="0" smtClean="0">
                <a:solidFill>
                  <a:srgbClr val="6F252D"/>
                </a:solidFill>
                <a:latin typeface="Times New Roman" panose="02020603050405020304" pitchFamily="18" charset="0"/>
                <a:cs typeface="Times New Roman" panose="02020603050405020304" pitchFamily="18" charset="0"/>
              </a:rPr>
              <a:t>методическая поддержка </a:t>
            </a:r>
            <a:r>
              <a:rPr lang="ru-RU" b="1" dirty="0">
                <a:solidFill>
                  <a:srgbClr val="6F252D"/>
                </a:solidFill>
                <a:latin typeface="Times New Roman" panose="02020603050405020304" pitchFamily="18" charset="0"/>
                <a:cs typeface="Times New Roman" panose="02020603050405020304" pitchFamily="18" charset="0"/>
              </a:rPr>
              <a:t>педагогических работников образовательной организации </a:t>
            </a:r>
            <a:r>
              <a:rPr lang="ru-RU" b="1" dirty="0" smtClean="0">
                <a:solidFill>
                  <a:srgbClr val="6F252D"/>
                </a:solidFill>
                <a:latin typeface="Times New Roman" panose="02020603050405020304" pitchFamily="18" charset="0"/>
                <a:cs typeface="Times New Roman" panose="02020603050405020304" pitchFamily="18" charset="0"/>
              </a:rPr>
              <a:t>при подготовке </a:t>
            </a:r>
            <a:r>
              <a:rPr lang="ru-RU" b="1" dirty="0">
                <a:solidFill>
                  <a:srgbClr val="6F252D"/>
                </a:solidFill>
                <a:latin typeface="Times New Roman" panose="02020603050405020304" pitchFamily="18" charset="0"/>
                <a:cs typeface="Times New Roman" panose="02020603050405020304" pitchFamily="18" charset="0"/>
              </a:rPr>
              <a:t>к участию в профессиональных конкурсах</a:t>
            </a:r>
          </a:p>
        </p:txBody>
      </p:sp>
      <p:sp>
        <p:nvSpPr>
          <p:cNvPr id="8" name="Прямоугольник 7"/>
          <p:cNvSpPr/>
          <p:nvPr/>
        </p:nvSpPr>
        <p:spPr>
          <a:xfrm>
            <a:off x="3205428" y="4164684"/>
            <a:ext cx="9063789" cy="923330"/>
          </a:xfrm>
          <a:prstGeom prst="rect">
            <a:avLst/>
          </a:prstGeom>
        </p:spPr>
        <p:txBody>
          <a:bodyPr wrap="square">
            <a:spAutoFit/>
          </a:bodyPr>
          <a:lstStyle/>
          <a:p>
            <a:r>
              <a:rPr lang="ru-RU" b="1" dirty="0" smtClean="0">
                <a:solidFill>
                  <a:schemeClr val="accent1">
                    <a:lumMod val="75000"/>
                  </a:schemeClr>
                </a:solidFill>
                <a:latin typeface="Times New Roman" panose="02020603050405020304" pitchFamily="18" charset="0"/>
                <a:cs typeface="Times New Roman" panose="02020603050405020304" pitchFamily="18" charset="0"/>
              </a:rPr>
              <a:t>участие </a:t>
            </a:r>
            <a:r>
              <a:rPr lang="ru-RU" b="1" dirty="0">
                <a:solidFill>
                  <a:schemeClr val="accent1">
                    <a:lumMod val="75000"/>
                  </a:schemeClr>
                </a:solidFill>
                <a:latin typeface="Times New Roman" panose="02020603050405020304" pitchFamily="18" charset="0"/>
                <a:cs typeface="Times New Roman" panose="02020603050405020304" pitchFamily="18" charset="0"/>
              </a:rPr>
              <a:t>в методической поддержке (сопровождении) педагогических </a:t>
            </a:r>
            <a:r>
              <a:rPr lang="ru-RU" b="1" dirty="0" smtClean="0">
                <a:solidFill>
                  <a:schemeClr val="accent1">
                    <a:lumMod val="75000"/>
                  </a:schemeClr>
                </a:solidFill>
                <a:latin typeface="Times New Roman" panose="02020603050405020304" pitchFamily="18" charset="0"/>
                <a:cs typeface="Times New Roman" panose="02020603050405020304" pitchFamily="18" charset="0"/>
              </a:rPr>
              <a:t>работников образовательной </a:t>
            </a:r>
            <a:r>
              <a:rPr lang="ru-RU" b="1" dirty="0">
                <a:solidFill>
                  <a:schemeClr val="accent1">
                    <a:lumMod val="75000"/>
                  </a:schemeClr>
                </a:solidFill>
                <a:latin typeface="Times New Roman" panose="02020603050405020304" pitchFamily="18" charset="0"/>
                <a:cs typeface="Times New Roman" panose="02020603050405020304" pitchFamily="18" charset="0"/>
              </a:rPr>
              <a:t>организации, направленной на их профессиональное развитие, </a:t>
            </a:r>
            <a:r>
              <a:rPr lang="ru-RU" b="1" dirty="0" smtClean="0">
                <a:solidFill>
                  <a:schemeClr val="accent1">
                    <a:lumMod val="75000"/>
                  </a:schemeClr>
                </a:solidFill>
                <a:latin typeface="Times New Roman" panose="02020603050405020304" pitchFamily="18" charset="0"/>
                <a:cs typeface="Times New Roman" panose="02020603050405020304" pitchFamily="18" charset="0"/>
              </a:rPr>
              <a:t>преодоление профессиональных </a:t>
            </a:r>
            <a:r>
              <a:rPr lang="ru-RU" b="1" dirty="0">
                <a:solidFill>
                  <a:schemeClr val="accent1">
                    <a:lumMod val="75000"/>
                  </a:schemeClr>
                </a:solidFill>
                <a:latin typeface="Times New Roman" panose="02020603050405020304" pitchFamily="18" charset="0"/>
                <a:cs typeface="Times New Roman" panose="02020603050405020304" pitchFamily="18" charset="0"/>
              </a:rPr>
              <a:t>дефицитов</a:t>
            </a:r>
          </a:p>
        </p:txBody>
      </p:sp>
      <p:sp>
        <p:nvSpPr>
          <p:cNvPr id="9" name="Прямоугольник 8"/>
          <p:cNvSpPr/>
          <p:nvPr/>
        </p:nvSpPr>
        <p:spPr>
          <a:xfrm>
            <a:off x="3628941" y="5184894"/>
            <a:ext cx="8266688" cy="646331"/>
          </a:xfrm>
          <a:prstGeom prst="rect">
            <a:avLst/>
          </a:prstGeom>
        </p:spPr>
        <p:txBody>
          <a:bodyPr wrap="square">
            <a:spAutoFit/>
          </a:bodyPr>
          <a:lstStyle/>
          <a:p>
            <a:r>
              <a:rPr lang="ru-RU" b="1" dirty="0" smtClean="0">
                <a:solidFill>
                  <a:srgbClr val="6F252D"/>
                </a:solidFill>
                <a:latin typeface="Times New Roman" panose="02020603050405020304" pitchFamily="18" charset="0"/>
                <a:cs typeface="Times New Roman" panose="02020603050405020304" pitchFamily="18" charset="0"/>
              </a:rPr>
              <a:t>передача </a:t>
            </a:r>
            <a:r>
              <a:rPr lang="ru-RU" b="1" dirty="0">
                <a:solidFill>
                  <a:srgbClr val="6F252D"/>
                </a:solidFill>
                <a:latin typeface="Times New Roman" panose="02020603050405020304" pitchFamily="18" charset="0"/>
                <a:cs typeface="Times New Roman" panose="02020603050405020304" pitchFamily="18" charset="0"/>
              </a:rPr>
              <a:t>опыта по применению в образовательной организации авторских учебных и (или</a:t>
            </a:r>
            <a:r>
              <a:rPr lang="ru-RU" b="1" dirty="0" smtClean="0">
                <a:solidFill>
                  <a:srgbClr val="6F252D"/>
                </a:solidFill>
                <a:latin typeface="Times New Roman" panose="02020603050405020304" pitchFamily="18" charset="0"/>
                <a:cs typeface="Times New Roman" panose="02020603050405020304" pitchFamily="18" charset="0"/>
              </a:rPr>
              <a:t>) учебно-методических разработок</a:t>
            </a:r>
            <a:endParaRPr lang="ru-RU" b="1" dirty="0">
              <a:solidFill>
                <a:srgbClr val="6F252D"/>
              </a:solidFill>
              <a:latin typeface="Times New Roman" panose="02020603050405020304" pitchFamily="18" charset="0"/>
              <a:cs typeface="Times New Roman" panose="02020603050405020304" pitchFamily="18" charset="0"/>
            </a:endParaRPr>
          </a:p>
        </p:txBody>
      </p:sp>
      <p:grpSp>
        <p:nvGrpSpPr>
          <p:cNvPr id="25" name="Группа 24"/>
          <p:cNvGrpSpPr/>
          <p:nvPr/>
        </p:nvGrpSpPr>
        <p:grpSpPr>
          <a:xfrm>
            <a:off x="2685880" y="4402447"/>
            <a:ext cx="360000" cy="1634011"/>
            <a:chOff x="2011725" y="3569229"/>
            <a:chExt cx="360000" cy="722644"/>
          </a:xfrm>
        </p:grpSpPr>
        <p:cxnSp>
          <p:nvCxnSpPr>
            <p:cNvPr id="29" name="Прямая со стрелкой 28"/>
            <p:cNvCxnSpPr/>
            <p:nvPr/>
          </p:nvCxnSpPr>
          <p:spPr>
            <a:xfrm>
              <a:off x="2011725" y="3569229"/>
              <a:ext cx="360000" cy="1582"/>
            </a:xfrm>
            <a:prstGeom prst="straightConnector1">
              <a:avLst/>
            </a:prstGeom>
            <a:ln w="25400">
              <a:solidFill>
                <a:srgbClr val="6F252D"/>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flipH="1" flipV="1">
              <a:off x="1662744" y="3931079"/>
              <a:ext cx="720000" cy="1588"/>
            </a:xfrm>
            <a:prstGeom prst="line">
              <a:avLst/>
            </a:prstGeom>
            <a:ln w="25400" cap="rnd">
              <a:solidFill>
                <a:srgbClr val="6F252D"/>
              </a:solidFill>
              <a:headEnd type="oval"/>
            </a:ln>
          </p:spPr>
          <p:style>
            <a:lnRef idx="1">
              <a:schemeClr val="accent1"/>
            </a:lnRef>
            <a:fillRef idx="0">
              <a:schemeClr val="accent1"/>
            </a:fillRef>
            <a:effectRef idx="0">
              <a:schemeClr val="accent1"/>
            </a:effectRef>
            <a:fontRef idx="minor">
              <a:schemeClr val="tx1"/>
            </a:fontRef>
          </p:style>
        </p:cxnSp>
      </p:grpSp>
      <p:grpSp>
        <p:nvGrpSpPr>
          <p:cNvPr id="31" name="Группа 30"/>
          <p:cNvGrpSpPr/>
          <p:nvPr/>
        </p:nvGrpSpPr>
        <p:grpSpPr>
          <a:xfrm>
            <a:off x="3195203" y="5413635"/>
            <a:ext cx="360000" cy="622823"/>
            <a:chOff x="2011725" y="3569229"/>
            <a:chExt cx="360000" cy="722644"/>
          </a:xfrm>
        </p:grpSpPr>
        <p:cxnSp>
          <p:nvCxnSpPr>
            <p:cNvPr id="32" name="Прямая со стрелкой 31"/>
            <p:cNvCxnSpPr/>
            <p:nvPr/>
          </p:nvCxnSpPr>
          <p:spPr>
            <a:xfrm>
              <a:off x="2011725" y="3569229"/>
              <a:ext cx="360000" cy="1582"/>
            </a:xfrm>
            <a:prstGeom prst="straightConnector1">
              <a:avLst/>
            </a:prstGeom>
            <a:ln w="25400">
              <a:solidFill>
                <a:srgbClr val="6F252D"/>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5400000" flipH="1" flipV="1">
              <a:off x="1662744" y="3931079"/>
              <a:ext cx="720000" cy="1588"/>
            </a:xfrm>
            <a:prstGeom prst="line">
              <a:avLst/>
            </a:prstGeom>
            <a:ln w="25400" cap="rnd">
              <a:solidFill>
                <a:srgbClr val="6F252D"/>
              </a:solidFill>
              <a:headEnd type="oval"/>
            </a:ln>
          </p:spPr>
          <p:style>
            <a:lnRef idx="1">
              <a:schemeClr val="accent1"/>
            </a:lnRef>
            <a:fillRef idx="0">
              <a:schemeClr val="accent1"/>
            </a:fillRef>
            <a:effectRef idx="0">
              <a:schemeClr val="accent1"/>
            </a:effectRef>
            <a:fontRef idx="minor">
              <a:schemeClr val="tx1"/>
            </a:fontRef>
          </p:style>
        </p:cxnSp>
      </p:grpSp>
      <p:sp>
        <p:nvSpPr>
          <p:cNvPr id="28" name="Прямоугольник 27"/>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 name="Рисунок 33"/>
          <p:cNvPicPr>
            <a:picLocks noChangeAspect="1"/>
          </p:cNvPicPr>
          <p:nvPr/>
        </p:nvPicPr>
        <p:blipFill rotWithShape="1">
          <a:blip r:embed="rId2" cstate="print">
            <a:extLst>
              <a:ext uri="{28A0092B-C50C-407E-A947-70E740481C1C}">
                <a14:useLocalDpi xmlns:a14="http://schemas.microsoft.com/office/drawing/2010/main" val="0"/>
              </a:ext>
            </a:extLst>
          </a:blip>
          <a:srcRect l="18130" t="30404" r="17661" b="29460"/>
          <a:stretch/>
        </p:blipFill>
        <p:spPr>
          <a:xfrm>
            <a:off x="9089473" y="349090"/>
            <a:ext cx="1213103" cy="426538"/>
          </a:xfrm>
          <a:prstGeom prst="rect">
            <a:avLst/>
          </a:prstGeom>
        </p:spPr>
      </p:pic>
      <p:pic>
        <p:nvPicPr>
          <p:cNvPr id="35" name="Рисунок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30" y="352790"/>
            <a:ext cx="440818" cy="419138"/>
          </a:xfrm>
          <a:prstGeom prst="rect">
            <a:avLst/>
          </a:prstGeom>
        </p:spPr>
      </p:pic>
      <p:pic>
        <p:nvPicPr>
          <p:cNvPr id="36" name="Рисунок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902" y="353559"/>
            <a:ext cx="487965" cy="417600"/>
          </a:xfrm>
          <a:prstGeom prst="rect">
            <a:avLst/>
          </a:prstGeom>
        </p:spPr>
      </p:pic>
    </p:spTree>
    <p:extLst>
      <p:ext uri="{BB962C8B-B14F-4D97-AF65-F5344CB8AC3E}">
        <p14:creationId xmlns:p14="http://schemas.microsoft.com/office/powerpoint/2010/main" val="395569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610600" y="6356350"/>
            <a:ext cx="2743200" cy="365125"/>
          </a:xfrm>
        </p:spPr>
        <p:txBody>
          <a:bodyPr/>
          <a:lstStyle/>
          <a:p>
            <a:fld id="{B69A2F11-600D-44D7-A0E2-CE2D3B9D58E9}" type="slidenum">
              <a:rPr lang="ru-RU" smtClean="0"/>
              <a:pPr/>
              <a:t>12</a:t>
            </a:fld>
            <a:endParaRPr lang="ru-RU"/>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9A2F11-600D-44D7-A0E2-CE2D3B9D58E9}"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9A2F11-600D-44D7-A0E2-CE2D3B9D58E9}"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6" name="Freeform 6"/>
          <p:cNvSpPr>
            <a:spLocks/>
          </p:cNvSpPr>
          <p:nvPr/>
        </p:nvSpPr>
        <p:spPr bwMode="auto">
          <a:xfrm>
            <a:off x="0" y="3233542"/>
            <a:ext cx="3581400" cy="3624458"/>
          </a:xfrm>
          <a:custGeom>
            <a:avLst/>
            <a:gdLst/>
            <a:ahLst/>
            <a:cxnLst>
              <a:cxn ang="0">
                <a:pos x="380" y="0"/>
              </a:cxn>
              <a:cxn ang="0">
                <a:pos x="188" y="6"/>
              </a:cxn>
              <a:cxn ang="0">
                <a:pos x="0" y="28"/>
              </a:cxn>
              <a:cxn ang="0">
                <a:pos x="2792" y="2862"/>
              </a:cxn>
              <a:cxn ang="0">
                <a:pos x="2808" y="2760"/>
              </a:cxn>
              <a:cxn ang="0">
                <a:pos x="2826" y="2552"/>
              </a:cxn>
              <a:cxn ang="0">
                <a:pos x="2828" y="2448"/>
              </a:cxn>
              <a:cxn ang="0">
                <a:pos x="2824" y="2322"/>
              </a:cxn>
              <a:cxn ang="0">
                <a:pos x="2814" y="2196"/>
              </a:cxn>
              <a:cxn ang="0">
                <a:pos x="2800" y="2074"/>
              </a:cxn>
              <a:cxn ang="0">
                <a:pos x="2778" y="1954"/>
              </a:cxn>
              <a:cxn ang="0">
                <a:pos x="2750" y="1836"/>
              </a:cxn>
              <a:cxn ang="0">
                <a:pos x="2718" y="1720"/>
              </a:cxn>
              <a:cxn ang="0">
                <a:pos x="2678" y="1606"/>
              </a:cxn>
              <a:cxn ang="0">
                <a:pos x="2636" y="1494"/>
              </a:cxn>
              <a:cxn ang="0">
                <a:pos x="2586" y="1386"/>
              </a:cxn>
              <a:cxn ang="0">
                <a:pos x="2532" y="1280"/>
              </a:cxn>
              <a:cxn ang="0">
                <a:pos x="2474" y="1178"/>
              </a:cxn>
              <a:cxn ang="0">
                <a:pos x="2410" y="1078"/>
              </a:cxn>
              <a:cxn ang="0">
                <a:pos x="2342" y="982"/>
              </a:cxn>
              <a:cxn ang="0">
                <a:pos x="2268" y="890"/>
              </a:cxn>
              <a:cxn ang="0">
                <a:pos x="2192" y="802"/>
              </a:cxn>
              <a:cxn ang="0">
                <a:pos x="2110" y="716"/>
              </a:cxn>
              <a:cxn ang="0">
                <a:pos x="2026" y="636"/>
              </a:cxn>
              <a:cxn ang="0">
                <a:pos x="1936" y="558"/>
              </a:cxn>
              <a:cxn ang="0">
                <a:pos x="1844" y="486"/>
              </a:cxn>
              <a:cxn ang="0">
                <a:pos x="1748" y="418"/>
              </a:cxn>
              <a:cxn ang="0">
                <a:pos x="1650" y="354"/>
              </a:cxn>
              <a:cxn ang="0">
                <a:pos x="1546" y="294"/>
              </a:cxn>
              <a:cxn ang="0">
                <a:pos x="1442" y="240"/>
              </a:cxn>
              <a:cxn ang="0">
                <a:pos x="1332" y="192"/>
              </a:cxn>
              <a:cxn ang="0">
                <a:pos x="1222" y="148"/>
              </a:cxn>
              <a:cxn ang="0">
                <a:pos x="1108" y="110"/>
              </a:cxn>
              <a:cxn ang="0">
                <a:pos x="992" y="76"/>
              </a:cxn>
              <a:cxn ang="0">
                <a:pos x="874" y="50"/>
              </a:cxn>
              <a:cxn ang="0">
                <a:pos x="754" y="28"/>
              </a:cxn>
              <a:cxn ang="0">
                <a:pos x="630" y="12"/>
              </a:cxn>
              <a:cxn ang="0">
                <a:pos x="506" y="2"/>
              </a:cxn>
              <a:cxn ang="0">
                <a:pos x="380" y="0"/>
              </a:cxn>
            </a:cxnLst>
            <a:rect l="0" t="0" r="r" b="b"/>
            <a:pathLst>
              <a:path w="2828" h="2862">
                <a:moveTo>
                  <a:pt x="380" y="0"/>
                </a:moveTo>
                <a:lnTo>
                  <a:pt x="380" y="0"/>
                </a:lnTo>
                <a:lnTo>
                  <a:pt x="284" y="2"/>
                </a:lnTo>
                <a:lnTo>
                  <a:pt x="188" y="6"/>
                </a:lnTo>
                <a:lnTo>
                  <a:pt x="94" y="16"/>
                </a:lnTo>
                <a:lnTo>
                  <a:pt x="0" y="28"/>
                </a:lnTo>
                <a:lnTo>
                  <a:pt x="0" y="2862"/>
                </a:lnTo>
                <a:lnTo>
                  <a:pt x="2792" y="2862"/>
                </a:lnTo>
                <a:lnTo>
                  <a:pt x="2792" y="2862"/>
                </a:lnTo>
                <a:lnTo>
                  <a:pt x="2808" y="2760"/>
                </a:lnTo>
                <a:lnTo>
                  <a:pt x="2818" y="2656"/>
                </a:lnTo>
                <a:lnTo>
                  <a:pt x="2826" y="2552"/>
                </a:lnTo>
                <a:lnTo>
                  <a:pt x="2828" y="2448"/>
                </a:lnTo>
                <a:lnTo>
                  <a:pt x="2828" y="2448"/>
                </a:lnTo>
                <a:lnTo>
                  <a:pt x="2826" y="2384"/>
                </a:lnTo>
                <a:lnTo>
                  <a:pt x="2824" y="2322"/>
                </a:lnTo>
                <a:lnTo>
                  <a:pt x="2820" y="2258"/>
                </a:lnTo>
                <a:lnTo>
                  <a:pt x="2814" y="2196"/>
                </a:lnTo>
                <a:lnTo>
                  <a:pt x="2808" y="2136"/>
                </a:lnTo>
                <a:lnTo>
                  <a:pt x="2800" y="2074"/>
                </a:lnTo>
                <a:lnTo>
                  <a:pt x="2790" y="2014"/>
                </a:lnTo>
                <a:lnTo>
                  <a:pt x="2778" y="1954"/>
                </a:lnTo>
                <a:lnTo>
                  <a:pt x="2764" y="1894"/>
                </a:lnTo>
                <a:lnTo>
                  <a:pt x="2750" y="1836"/>
                </a:lnTo>
                <a:lnTo>
                  <a:pt x="2734" y="1778"/>
                </a:lnTo>
                <a:lnTo>
                  <a:pt x="2718" y="1720"/>
                </a:lnTo>
                <a:lnTo>
                  <a:pt x="2698" y="1662"/>
                </a:lnTo>
                <a:lnTo>
                  <a:pt x="2678" y="1606"/>
                </a:lnTo>
                <a:lnTo>
                  <a:pt x="2658" y="1550"/>
                </a:lnTo>
                <a:lnTo>
                  <a:pt x="2636" y="1494"/>
                </a:lnTo>
                <a:lnTo>
                  <a:pt x="2612" y="1440"/>
                </a:lnTo>
                <a:lnTo>
                  <a:pt x="2586" y="1386"/>
                </a:lnTo>
                <a:lnTo>
                  <a:pt x="2560" y="1332"/>
                </a:lnTo>
                <a:lnTo>
                  <a:pt x="2532" y="1280"/>
                </a:lnTo>
                <a:lnTo>
                  <a:pt x="2504" y="1228"/>
                </a:lnTo>
                <a:lnTo>
                  <a:pt x="2474" y="1178"/>
                </a:lnTo>
                <a:lnTo>
                  <a:pt x="2442" y="1128"/>
                </a:lnTo>
                <a:lnTo>
                  <a:pt x="2410" y="1078"/>
                </a:lnTo>
                <a:lnTo>
                  <a:pt x="2376" y="1030"/>
                </a:lnTo>
                <a:lnTo>
                  <a:pt x="2342" y="982"/>
                </a:lnTo>
                <a:lnTo>
                  <a:pt x="2306" y="936"/>
                </a:lnTo>
                <a:lnTo>
                  <a:pt x="2268" y="890"/>
                </a:lnTo>
                <a:lnTo>
                  <a:pt x="2230" y="846"/>
                </a:lnTo>
                <a:lnTo>
                  <a:pt x="2192" y="802"/>
                </a:lnTo>
                <a:lnTo>
                  <a:pt x="2152" y="758"/>
                </a:lnTo>
                <a:lnTo>
                  <a:pt x="2110" y="716"/>
                </a:lnTo>
                <a:lnTo>
                  <a:pt x="2068" y="676"/>
                </a:lnTo>
                <a:lnTo>
                  <a:pt x="2026" y="636"/>
                </a:lnTo>
                <a:lnTo>
                  <a:pt x="1982" y="596"/>
                </a:lnTo>
                <a:lnTo>
                  <a:pt x="1936" y="558"/>
                </a:lnTo>
                <a:lnTo>
                  <a:pt x="1892" y="522"/>
                </a:lnTo>
                <a:lnTo>
                  <a:pt x="1844" y="486"/>
                </a:lnTo>
                <a:lnTo>
                  <a:pt x="1796" y="450"/>
                </a:lnTo>
                <a:lnTo>
                  <a:pt x="1748" y="418"/>
                </a:lnTo>
                <a:lnTo>
                  <a:pt x="1700" y="384"/>
                </a:lnTo>
                <a:lnTo>
                  <a:pt x="1650" y="354"/>
                </a:lnTo>
                <a:lnTo>
                  <a:pt x="1598" y="324"/>
                </a:lnTo>
                <a:lnTo>
                  <a:pt x="1546" y="294"/>
                </a:lnTo>
                <a:lnTo>
                  <a:pt x="1494" y="268"/>
                </a:lnTo>
                <a:lnTo>
                  <a:pt x="1442" y="240"/>
                </a:lnTo>
                <a:lnTo>
                  <a:pt x="1388" y="216"/>
                </a:lnTo>
                <a:lnTo>
                  <a:pt x="1332" y="192"/>
                </a:lnTo>
                <a:lnTo>
                  <a:pt x="1278" y="170"/>
                </a:lnTo>
                <a:lnTo>
                  <a:pt x="1222" y="148"/>
                </a:lnTo>
                <a:lnTo>
                  <a:pt x="1166" y="128"/>
                </a:lnTo>
                <a:lnTo>
                  <a:pt x="1108" y="110"/>
                </a:lnTo>
                <a:lnTo>
                  <a:pt x="1050" y="92"/>
                </a:lnTo>
                <a:lnTo>
                  <a:pt x="992" y="76"/>
                </a:lnTo>
                <a:lnTo>
                  <a:pt x="934" y="62"/>
                </a:lnTo>
                <a:lnTo>
                  <a:pt x="874" y="50"/>
                </a:lnTo>
                <a:lnTo>
                  <a:pt x="814" y="38"/>
                </a:lnTo>
                <a:lnTo>
                  <a:pt x="754" y="28"/>
                </a:lnTo>
                <a:lnTo>
                  <a:pt x="692" y="18"/>
                </a:lnTo>
                <a:lnTo>
                  <a:pt x="630" y="12"/>
                </a:lnTo>
                <a:lnTo>
                  <a:pt x="568" y="6"/>
                </a:lnTo>
                <a:lnTo>
                  <a:pt x="506" y="2"/>
                </a:lnTo>
                <a:lnTo>
                  <a:pt x="444" y="0"/>
                </a:lnTo>
                <a:lnTo>
                  <a:pt x="380" y="0"/>
                </a:lnTo>
                <a:lnTo>
                  <a:pt x="380" y="0"/>
                </a:lnTo>
                <a:close/>
              </a:path>
            </a:pathLst>
          </a:custGeom>
          <a:solidFill>
            <a:srgbClr val="FF99CC">
              <a:alpha val="20000"/>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7"/>
          <p:cNvSpPr>
            <a:spLocks/>
          </p:cNvSpPr>
          <p:nvPr/>
        </p:nvSpPr>
        <p:spPr bwMode="auto">
          <a:xfrm>
            <a:off x="0" y="4103238"/>
            <a:ext cx="2705100" cy="2754762"/>
          </a:xfrm>
          <a:custGeom>
            <a:avLst/>
            <a:gdLst/>
            <a:ahLst/>
            <a:cxnLst>
              <a:cxn ang="0">
                <a:pos x="380" y="0"/>
              </a:cxn>
              <a:cxn ang="0">
                <a:pos x="380" y="0"/>
              </a:cxn>
              <a:cxn ang="0">
                <a:pos x="332" y="0"/>
              </a:cxn>
              <a:cxn ang="0">
                <a:pos x="282" y="2"/>
              </a:cxn>
              <a:cxn ang="0">
                <a:pos x="234" y="6"/>
              </a:cxn>
              <a:cxn ang="0">
                <a:pos x="186" y="12"/>
              </a:cxn>
              <a:cxn ang="0">
                <a:pos x="138" y="20"/>
              </a:cxn>
              <a:cxn ang="0">
                <a:pos x="92" y="28"/>
              </a:cxn>
              <a:cxn ang="0">
                <a:pos x="46" y="38"/>
              </a:cxn>
              <a:cxn ang="0">
                <a:pos x="0" y="50"/>
              </a:cxn>
              <a:cxn ang="0">
                <a:pos x="0" y="1886"/>
              </a:cxn>
              <a:cxn ang="0">
                <a:pos x="1792" y="1886"/>
              </a:cxn>
              <a:cxn ang="0">
                <a:pos x="1792" y="1886"/>
              </a:cxn>
              <a:cxn ang="0">
                <a:pos x="1806" y="1836"/>
              </a:cxn>
              <a:cxn ang="0">
                <a:pos x="1818" y="1786"/>
              </a:cxn>
              <a:cxn ang="0">
                <a:pos x="1828" y="1734"/>
              </a:cxn>
              <a:cxn ang="0">
                <a:pos x="1836" y="1682"/>
              </a:cxn>
              <a:cxn ang="0">
                <a:pos x="1844" y="1630"/>
              </a:cxn>
              <a:cxn ang="0">
                <a:pos x="1848" y="1578"/>
              </a:cxn>
              <a:cxn ang="0">
                <a:pos x="1850" y="1524"/>
              </a:cxn>
              <a:cxn ang="0">
                <a:pos x="1852" y="1472"/>
              </a:cxn>
              <a:cxn ang="0">
                <a:pos x="1852" y="1472"/>
              </a:cxn>
              <a:cxn ang="0">
                <a:pos x="1850" y="1396"/>
              </a:cxn>
              <a:cxn ang="0">
                <a:pos x="1844" y="1320"/>
              </a:cxn>
              <a:cxn ang="0">
                <a:pos x="1834" y="1248"/>
              </a:cxn>
              <a:cxn ang="0">
                <a:pos x="1822" y="1174"/>
              </a:cxn>
              <a:cxn ang="0">
                <a:pos x="1806" y="1104"/>
              </a:cxn>
              <a:cxn ang="0">
                <a:pos x="1786" y="1034"/>
              </a:cxn>
              <a:cxn ang="0">
                <a:pos x="1762" y="966"/>
              </a:cxn>
              <a:cxn ang="0">
                <a:pos x="1736" y="898"/>
              </a:cxn>
              <a:cxn ang="0">
                <a:pos x="1706" y="834"/>
              </a:cxn>
              <a:cxn ang="0">
                <a:pos x="1674" y="770"/>
              </a:cxn>
              <a:cxn ang="0">
                <a:pos x="1638" y="708"/>
              </a:cxn>
              <a:cxn ang="0">
                <a:pos x="1600" y="648"/>
              </a:cxn>
              <a:cxn ang="0">
                <a:pos x="1560" y="590"/>
              </a:cxn>
              <a:cxn ang="0">
                <a:pos x="1516" y="536"/>
              </a:cxn>
              <a:cxn ang="0">
                <a:pos x="1470" y="482"/>
              </a:cxn>
              <a:cxn ang="0">
                <a:pos x="1420" y="430"/>
              </a:cxn>
              <a:cxn ang="0">
                <a:pos x="1370" y="382"/>
              </a:cxn>
              <a:cxn ang="0">
                <a:pos x="1316" y="336"/>
              </a:cxn>
              <a:cxn ang="0">
                <a:pos x="1260" y="292"/>
              </a:cxn>
              <a:cxn ang="0">
                <a:pos x="1204" y="250"/>
              </a:cxn>
              <a:cxn ang="0">
                <a:pos x="1144" y="212"/>
              </a:cxn>
              <a:cxn ang="0">
                <a:pos x="1082" y="178"/>
              </a:cxn>
              <a:cxn ang="0">
                <a:pos x="1018" y="144"/>
              </a:cxn>
              <a:cxn ang="0">
                <a:pos x="954" y="116"/>
              </a:cxn>
              <a:cxn ang="0">
                <a:pos x="886" y="88"/>
              </a:cxn>
              <a:cxn ang="0">
                <a:pos x="818" y="66"/>
              </a:cxn>
              <a:cxn ang="0">
                <a:pos x="748" y="46"/>
              </a:cxn>
              <a:cxn ang="0">
                <a:pos x="678" y="30"/>
              </a:cxn>
              <a:cxn ang="0">
                <a:pos x="604" y="16"/>
              </a:cxn>
              <a:cxn ang="0">
                <a:pos x="530" y="6"/>
              </a:cxn>
              <a:cxn ang="0">
                <a:pos x="456" y="2"/>
              </a:cxn>
              <a:cxn ang="0">
                <a:pos x="380" y="0"/>
              </a:cxn>
              <a:cxn ang="0">
                <a:pos x="380" y="0"/>
              </a:cxn>
            </a:cxnLst>
            <a:rect l="0" t="0" r="r" b="b"/>
            <a:pathLst>
              <a:path w="1852" h="1886">
                <a:moveTo>
                  <a:pt x="380" y="0"/>
                </a:moveTo>
                <a:lnTo>
                  <a:pt x="380" y="0"/>
                </a:lnTo>
                <a:lnTo>
                  <a:pt x="332" y="0"/>
                </a:lnTo>
                <a:lnTo>
                  <a:pt x="282" y="2"/>
                </a:lnTo>
                <a:lnTo>
                  <a:pt x="234" y="6"/>
                </a:lnTo>
                <a:lnTo>
                  <a:pt x="186" y="12"/>
                </a:lnTo>
                <a:lnTo>
                  <a:pt x="138" y="20"/>
                </a:lnTo>
                <a:lnTo>
                  <a:pt x="92" y="28"/>
                </a:lnTo>
                <a:lnTo>
                  <a:pt x="46" y="38"/>
                </a:lnTo>
                <a:lnTo>
                  <a:pt x="0" y="50"/>
                </a:lnTo>
                <a:lnTo>
                  <a:pt x="0" y="1886"/>
                </a:lnTo>
                <a:lnTo>
                  <a:pt x="1792" y="1886"/>
                </a:lnTo>
                <a:lnTo>
                  <a:pt x="1792" y="1886"/>
                </a:lnTo>
                <a:lnTo>
                  <a:pt x="1806" y="1836"/>
                </a:lnTo>
                <a:lnTo>
                  <a:pt x="1818" y="1786"/>
                </a:lnTo>
                <a:lnTo>
                  <a:pt x="1828" y="1734"/>
                </a:lnTo>
                <a:lnTo>
                  <a:pt x="1836" y="1682"/>
                </a:lnTo>
                <a:lnTo>
                  <a:pt x="1844" y="1630"/>
                </a:lnTo>
                <a:lnTo>
                  <a:pt x="1848" y="1578"/>
                </a:lnTo>
                <a:lnTo>
                  <a:pt x="1850" y="1524"/>
                </a:lnTo>
                <a:lnTo>
                  <a:pt x="1852" y="1472"/>
                </a:lnTo>
                <a:lnTo>
                  <a:pt x="1852" y="1472"/>
                </a:lnTo>
                <a:lnTo>
                  <a:pt x="1850" y="1396"/>
                </a:lnTo>
                <a:lnTo>
                  <a:pt x="1844" y="1320"/>
                </a:lnTo>
                <a:lnTo>
                  <a:pt x="1834" y="1248"/>
                </a:lnTo>
                <a:lnTo>
                  <a:pt x="1822" y="1174"/>
                </a:lnTo>
                <a:lnTo>
                  <a:pt x="1806" y="1104"/>
                </a:lnTo>
                <a:lnTo>
                  <a:pt x="1786" y="1034"/>
                </a:lnTo>
                <a:lnTo>
                  <a:pt x="1762" y="966"/>
                </a:lnTo>
                <a:lnTo>
                  <a:pt x="1736" y="898"/>
                </a:lnTo>
                <a:lnTo>
                  <a:pt x="1706" y="834"/>
                </a:lnTo>
                <a:lnTo>
                  <a:pt x="1674" y="770"/>
                </a:lnTo>
                <a:lnTo>
                  <a:pt x="1638" y="708"/>
                </a:lnTo>
                <a:lnTo>
                  <a:pt x="1600" y="648"/>
                </a:lnTo>
                <a:lnTo>
                  <a:pt x="1560" y="590"/>
                </a:lnTo>
                <a:lnTo>
                  <a:pt x="1516" y="536"/>
                </a:lnTo>
                <a:lnTo>
                  <a:pt x="1470" y="482"/>
                </a:lnTo>
                <a:lnTo>
                  <a:pt x="1420" y="430"/>
                </a:lnTo>
                <a:lnTo>
                  <a:pt x="1370" y="382"/>
                </a:lnTo>
                <a:lnTo>
                  <a:pt x="1316" y="336"/>
                </a:lnTo>
                <a:lnTo>
                  <a:pt x="1260" y="292"/>
                </a:lnTo>
                <a:lnTo>
                  <a:pt x="1204" y="250"/>
                </a:lnTo>
                <a:lnTo>
                  <a:pt x="1144" y="212"/>
                </a:lnTo>
                <a:lnTo>
                  <a:pt x="1082" y="178"/>
                </a:lnTo>
                <a:lnTo>
                  <a:pt x="1018" y="144"/>
                </a:lnTo>
                <a:lnTo>
                  <a:pt x="954" y="116"/>
                </a:lnTo>
                <a:lnTo>
                  <a:pt x="886" y="88"/>
                </a:lnTo>
                <a:lnTo>
                  <a:pt x="818" y="66"/>
                </a:lnTo>
                <a:lnTo>
                  <a:pt x="748" y="46"/>
                </a:lnTo>
                <a:lnTo>
                  <a:pt x="678" y="30"/>
                </a:lnTo>
                <a:lnTo>
                  <a:pt x="604" y="16"/>
                </a:lnTo>
                <a:lnTo>
                  <a:pt x="530" y="6"/>
                </a:lnTo>
                <a:lnTo>
                  <a:pt x="456" y="2"/>
                </a:lnTo>
                <a:lnTo>
                  <a:pt x="380" y="0"/>
                </a:lnTo>
                <a:lnTo>
                  <a:pt x="380" y="0"/>
                </a:lnTo>
                <a:close/>
              </a:path>
            </a:pathLst>
          </a:custGeom>
          <a:solidFill>
            <a:srgbClr val="FF33CC">
              <a:alpha val="40000"/>
            </a:srgbClr>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68" name="Freeform 8"/>
          <p:cNvSpPr>
            <a:spLocks/>
          </p:cNvSpPr>
          <p:nvPr/>
        </p:nvSpPr>
        <p:spPr bwMode="auto">
          <a:xfrm>
            <a:off x="0" y="5214917"/>
            <a:ext cx="1581150" cy="1643083"/>
          </a:xfrm>
          <a:custGeom>
            <a:avLst/>
            <a:gdLst/>
            <a:ahLst/>
            <a:cxnLst>
              <a:cxn ang="0">
                <a:pos x="380" y="0"/>
              </a:cxn>
              <a:cxn ang="0">
                <a:pos x="324" y="2"/>
              </a:cxn>
              <a:cxn ang="0">
                <a:pos x="268" y="12"/>
              </a:cxn>
              <a:cxn ang="0">
                <a:pos x="216" y="28"/>
              </a:cxn>
              <a:cxn ang="0">
                <a:pos x="166" y="50"/>
              </a:cxn>
              <a:cxn ang="0">
                <a:pos x="118" y="76"/>
              </a:cxn>
              <a:cxn ang="0">
                <a:pos x="76" y="106"/>
              </a:cxn>
              <a:cxn ang="0">
                <a:pos x="36" y="142"/>
              </a:cxn>
              <a:cxn ang="0">
                <a:pos x="0" y="182"/>
              </a:cxn>
              <a:cxn ang="0">
                <a:pos x="0" y="792"/>
              </a:cxn>
              <a:cxn ang="0">
                <a:pos x="56" y="852"/>
              </a:cxn>
              <a:cxn ang="0">
                <a:pos x="122" y="902"/>
              </a:cxn>
              <a:cxn ang="0">
                <a:pos x="640" y="902"/>
              </a:cxn>
              <a:cxn ang="0">
                <a:pos x="688" y="866"/>
              </a:cxn>
              <a:cxn ang="0">
                <a:pos x="734" y="824"/>
              </a:cxn>
              <a:cxn ang="0">
                <a:pos x="772" y="778"/>
              </a:cxn>
              <a:cxn ang="0">
                <a:pos x="806" y="728"/>
              </a:cxn>
              <a:cxn ang="0">
                <a:pos x="832" y="672"/>
              </a:cxn>
              <a:cxn ang="0">
                <a:pos x="852" y="614"/>
              </a:cxn>
              <a:cxn ang="0">
                <a:pos x="864" y="552"/>
              </a:cxn>
              <a:cxn ang="0">
                <a:pos x="868" y="488"/>
              </a:cxn>
              <a:cxn ang="0">
                <a:pos x="868" y="462"/>
              </a:cxn>
              <a:cxn ang="0">
                <a:pos x="862" y="412"/>
              </a:cxn>
              <a:cxn ang="0">
                <a:pos x="852" y="366"/>
              </a:cxn>
              <a:cxn ang="0">
                <a:pos x="830" y="298"/>
              </a:cxn>
              <a:cxn ang="0">
                <a:pos x="786" y="214"/>
              </a:cxn>
              <a:cxn ang="0">
                <a:pos x="726" y="142"/>
              </a:cxn>
              <a:cxn ang="0">
                <a:pos x="654" y="82"/>
              </a:cxn>
              <a:cxn ang="0">
                <a:pos x="570" y="38"/>
              </a:cxn>
              <a:cxn ang="0">
                <a:pos x="502" y="14"/>
              </a:cxn>
              <a:cxn ang="0">
                <a:pos x="454" y="4"/>
              </a:cxn>
              <a:cxn ang="0">
                <a:pos x="406" y="0"/>
              </a:cxn>
              <a:cxn ang="0">
                <a:pos x="380" y="0"/>
              </a:cxn>
            </a:cxnLst>
            <a:rect l="0" t="0" r="r" b="b"/>
            <a:pathLst>
              <a:path w="868" h="902">
                <a:moveTo>
                  <a:pt x="380" y="0"/>
                </a:moveTo>
                <a:lnTo>
                  <a:pt x="380" y="0"/>
                </a:lnTo>
                <a:lnTo>
                  <a:pt x="352" y="0"/>
                </a:lnTo>
                <a:lnTo>
                  <a:pt x="324" y="2"/>
                </a:lnTo>
                <a:lnTo>
                  <a:pt x="296" y="6"/>
                </a:lnTo>
                <a:lnTo>
                  <a:pt x="268" y="12"/>
                </a:lnTo>
                <a:lnTo>
                  <a:pt x="242" y="20"/>
                </a:lnTo>
                <a:lnTo>
                  <a:pt x="216" y="28"/>
                </a:lnTo>
                <a:lnTo>
                  <a:pt x="190" y="38"/>
                </a:lnTo>
                <a:lnTo>
                  <a:pt x="166" y="50"/>
                </a:lnTo>
                <a:lnTo>
                  <a:pt x="142" y="62"/>
                </a:lnTo>
                <a:lnTo>
                  <a:pt x="118" y="76"/>
                </a:lnTo>
                <a:lnTo>
                  <a:pt x="96" y="90"/>
                </a:lnTo>
                <a:lnTo>
                  <a:pt x="76" y="106"/>
                </a:lnTo>
                <a:lnTo>
                  <a:pt x="54" y="124"/>
                </a:lnTo>
                <a:lnTo>
                  <a:pt x="36" y="142"/>
                </a:lnTo>
                <a:lnTo>
                  <a:pt x="18" y="162"/>
                </a:lnTo>
                <a:lnTo>
                  <a:pt x="0" y="182"/>
                </a:lnTo>
                <a:lnTo>
                  <a:pt x="0" y="792"/>
                </a:lnTo>
                <a:lnTo>
                  <a:pt x="0" y="792"/>
                </a:lnTo>
                <a:lnTo>
                  <a:pt x="26" y="824"/>
                </a:lnTo>
                <a:lnTo>
                  <a:pt x="56" y="852"/>
                </a:lnTo>
                <a:lnTo>
                  <a:pt x="88" y="878"/>
                </a:lnTo>
                <a:lnTo>
                  <a:pt x="122" y="902"/>
                </a:lnTo>
                <a:lnTo>
                  <a:pt x="640" y="902"/>
                </a:lnTo>
                <a:lnTo>
                  <a:pt x="640" y="902"/>
                </a:lnTo>
                <a:lnTo>
                  <a:pt x="664" y="884"/>
                </a:lnTo>
                <a:lnTo>
                  <a:pt x="688" y="866"/>
                </a:lnTo>
                <a:lnTo>
                  <a:pt x="712" y="846"/>
                </a:lnTo>
                <a:lnTo>
                  <a:pt x="734" y="824"/>
                </a:lnTo>
                <a:lnTo>
                  <a:pt x="754" y="802"/>
                </a:lnTo>
                <a:lnTo>
                  <a:pt x="772" y="778"/>
                </a:lnTo>
                <a:lnTo>
                  <a:pt x="790" y="754"/>
                </a:lnTo>
                <a:lnTo>
                  <a:pt x="806" y="728"/>
                </a:lnTo>
                <a:lnTo>
                  <a:pt x="820" y="700"/>
                </a:lnTo>
                <a:lnTo>
                  <a:pt x="832" y="672"/>
                </a:lnTo>
                <a:lnTo>
                  <a:pt x="842" y="644"/>
                </a:lnTo>
                <a:lnTo>
                  <a:pt x="852" y="614"/>
                </a:lnTo>
                <a:lnTo>
                  <a:pt x="858" y="582"/>
                </a:lnTo>
                <a:lnTo>
                  <a:pt x="864" y="552"/>
                </a:lnTo>
                <a:lnTo>
                  <a:pt x="868" y="520"/>
                </a:lnTo>
                <a:lnTo>
                  <a:pt x="868" y="488"/>
                </a:lnTo>
                <a:lnTo>
                  <a:pt x="868" y="488"/>
                </a:lnTo>
                <a:lnTo>
                  <a:pt x="868" y="462"/>
                </a:lnTo>
                <a:lnTo>
                  <a:pt x="866" y="438"/>
                </a:lnTo>
                <a:lnTo>
                  <a:pt x="862" y="412"/>
                </a:lnTo>
                <a:lnTo>
                  <a:pt x="858" y="388"/>
                </a:lnTo>
                <a:lnTo>
                  <a:pt x="852" y="366"/>
                </a:lnTo>
                <a:lnTo>
                  <a:pt x="846" y="342"/>
                </a:lnTo>
                <a:lnTo>
                  <a:pt x="830" y="298"/>
                </a:lnTo>
                <a:lnTo>
                  <a:pt x="810" y="254"/>
                </a:lnTo>
                <a:lnTo>
                  <a:pt x="786" y="214"/>
                </a:lnTo>
                <a:lnTo>
                  <a:pt x="756" y="176"/>
                </a:lnTo>
                <a:lnTo>
                  <a:pt x="726" y="142"/>
                </a:lnTo>
                <a:lnTo>
                  <a:pt x="690" y="110"/>
                </a:lnTo>
                <a:lnTo>
                  <a:pt x="654" y="82"/>
                </a:lnTo>
                <a:lnTo>
                  <a:pt x="614" y="58"/>
                </a:lnTo>
                <a:lnTo>
                  <a:pt x="570" y="38"/>
                </a:lnTo>
                <a:lnTo>
                  <a:pt x="526" y="22"/>
                </a:lnTo>
                <a:lnTo>
                  <a:pt x="502" y="14"/>
                </a:lnTo>
                <a:lnTo>
                  <a:pt x="478" y="10"/>
                </a:lnTo>
                <a:lnTo>
                  <a:pt x="454" y="4"/>
                </a:lnTo>
                <a:lnTo>
                  <a:pt x="430" y="2"/>
                </a:lnTo>
                <a:lnTo>
                  <a:pt x="406" y="0"/>
                </a:lnTo>
                <a:lnTo>
                  <a:pt x="380" y="0"/>
                </a:lnTo>
                <a:lnTo>
                  <a:pt x="380" y="0"/>
                </a:lnTo>
                <a:close/>
              </a:path>
            </a:pathLst>
          </a:custGeom>
          <a:solidFill>
            <a:srgbClr val="CC3399"/>
          </a:solidFill>
          <a:ln w="9525">
            <a:noFill/>
            <a:round/>
            <a:headEnd/>
            <a:tailEnd/>
          </a:ln>
          <a:effectLst>
            <a:outerShdw blurRad="63500" dist="50800" algn="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ru-RU">
              <a:solidFill>
                <a:srgbClr val="CC00CC"/>
              </a:solidFill>
            </a:endParaRPr>
          </a:p>
        </p:txBody>
      </p:sp>
      <p:cxnSp>
        <p:nvCxnSpPr>
          <p:cNvPr id="69" name="Прямая соединительная линия 68"/>
          <p:cNvCxnSpPr/>
          <p:nvPr/>
        </p:nvCxnSpPr>
        <p:spPr>
          <a:xfrm rot="5400000" flipH="1" flipV="1">
            <a:off x="-1204911" y="3690939"/>
            <a:ext cx="3895725" cy="1588"/>
          </a:xfrm>
          <a:prstGeom prst="line">
            <a:avLst/>
          </a:prstGeom>
          <a:ln w="25400" cap="rnd">
            <a:solidFill>
              <a:srgbClr val="6F252D"/>
            </a:solidFill>
            <a:headEnd type="oval"/>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a:off x="742950" y="1752600"/>
            <a:ext cx="1628775" cy="1588"/>
          </a:xfrm>
          <a:prstGeom prst="straightConnector1">
            <a:avLst/>
          </a:prstGeom>
          <a:ln w="25400">
            <a:solidFill>
              <a:srgbClr val="6F252D"/>
            </a:solidFill>
            <a:tailEnd type="arrow"/>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461426" y="2865867"/>
            <a:ext cx="737248" cy="2885038"/>
            <a:chOff x="1644702" y="2754558"/>
            <a:chExt cx="737248" cy="2885038"/>
          </a:xfrm>
        </p:grpSpPr>
        <p:cxnSp>
          <p:nvCxnSpPr>
            <p:cNvPr id="71" name="Прямая соединительная линия 70"/>
            <p:cNvCxnSpPr/>
            <p:nvPr/>
          </p:nvCxnSpPr>
          <p:spPr>
            <a:xfrm rot="5400000" flipH="1" flipV="1">
              <a:off x="205496" y="4198802"/>
              <a:ext cx="2880000" cy="1588"/>
            </a:xfrm>
            <a:prstGeom prst="line">
              <a:avLst/>
            </a:prstGeom>
            <a:ln w="25400" cap="rnd">
              <a:solidFill>
                <a:srgbClr val="6F252D"/>
              </a:solidFill>
              <a:headEnd type="oval"/>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a:off x="1661950" y="2754558"/>
              <a:ext cx="720000" cy="1582"/>
            </a:xfrm>
            <a:prstGeom prst="straightConnector1">
              <a:avLst/>
            </a:prstGeom>
            <a:ln w="25400">
              <a:solidFill>
                <a:srgbClr val="6F252D"/>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Группа 9"/>
          <p:cNvGrpSpPr/>
          <p:nvPr/>
        </p:nvGrpSpPr>
        <p:grpSpPr>
          <a:xfrm>
            <a:off x="2315329" y="3963738"/>
            <a:ext cx="360000" cy="1398883"/>
            <a:chOff x="2011725" y="3569229"/>
            <a:chExt cx="360000" cy="722644"/>
          </a:xfrm>
        </p:grpSpPr>
        <p:cxnSp>
          <p:nvCxnSpPr>
            <p:cNvPr id="73" name="Прямая со стрелкой 72"/>
            <p:cNvCxnSpPr/>
            <p:nvPr/>
          </p:nvCxnSpPr>
          <p:spPr>
            <a:xfrm>
              <a:off x="2011725" y="3569229"/>
              <a:ext cx="360000" cy="1582"/>
            </a:xfrm>
            <a:prstGeom prst="straightConnector1">
              <a:avLst/>
            </a:prstGeom>
            <a:ln w="25400">
              <a:solidFill>
                <a:srgbClr val="6F252D"/>
              </a:solidFill>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rot="5400000" flipH="1" flipV="1">
              <a:off x="1662744" y="3931079"/>
              <a:ext cx="720000" cy="1588"/>
            </a:xfrm>
            <a:prstGeom prst="line">
              <a:avLst/>
            </a:prstGeom>
            <a:ln w="25400" cap="rnd">
              <a:solidFill>
                <a:srgbClr val="6F252D"/>
              </a:solidFill>
              <a:headEnd type="ova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303410" y="202930"/>
            <a:ext cx="11533657" cy="861774"/>
          </a:xfrm>
          <a:prstGeom prst="rect">
            <a:avLst/>
          </a:prstGeom>
          <a:solidFill>
            <a:schemeClr val="bg1"/>
          </a:solidFill>
        </p:spPr>
        <p:txBody>
          <a:bodyPr wrap="square" lIns="0" tIns="0" rIns="0" bIns="0" rtlCol="0">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Требования «педагог-наставник</a:t>
            </a:r>
            <a:r>
              <a:rPr lang="ru-RU" sz="2800" b="1" dirty="0" smtClean="0">
                <a:solidFill>
                  <a:srgbClr val="FF0000"/>
                </a:solidFill>
                <a:latin typeface="Times New Roman" panose="02020603050405020304" pitchFamily="18" charset="0"/>
                <a:cs typeface="Times New Roman" panose="02020603050405020304" pitchFamily="18" charset="0"/>
              </a:rPr>
              <a:t>»</a:t>
            </a:r>
          </a:p>
          <a:p>
            <a:pPr algn="ctr"/>
            <a:r>
              <a:rPr lang="ru-RU" sz="2800" b="1" dirty="0" smtClean="0">
                <a:solidFill>
                  <a:srgbClr val="C00000"/>
                </a:solidFill>
                <a:latin typeface="Times New Roman" panose="02020603050405020304" pitchFamily="18" charset="0"/>
                <a:cs typeface="Times New Roman" panose="02020603050405020304" pitchFamily="18" charset="0"/>
              </a:rPr>
              <a:t> </a:t>
            </a:r>
            <a:endParaRPr lang="ru-RU" sz="2800" b="1" dirty="0">
              <a:solidFill>
                <a:srgbClr val="C00000"/>
              </a:solidFill>
              <a:latin typeface="Times New Roman" panose="02020603050405020304" pitchFamily="18" charset="0"/>
              <a:cs typeface="Times New Roman" panose="02020603050405020304" pitchFamily="18" charset="0"/>
            </a:endParaRPr>
          </a:p>
        </p:txBody>
      </p:sp>
      <p:grpSp>
        <p:nvGrpSpPr>
          <p:cNvPr id="31" name="Группа 30"/>
          <p:cNvGrpSpPr/>
          <p:nvPr/>
        </p:nvGrpSpPr>
        <p:grpSpPr>
          <a:xfrm>
            <a:off x="3195203" y="5413635"/>
            <a:ext cx="360000" cy="722644"/>
            <a:chOff x="2011725" y="3569229"/>
            <a:chExt cx="360000" cy="722644"/>
          </a:xfrm>
        </p:grpSpPr>
        <p:cxnSp>
          <p:nvCxnSpPr>
            <p:cNvPr id="32" name="Прямая со стрелкой 31"/>
            <p:cNvCxnSpPr/>
            <p:nvPr/>
          </p:nvCxnSpPr>
          <p:spPr>
            <a:xfrm>
              <a:off x="2011725" y="3569229"/>
              <a:ext cx="360000" cy="1582"/>
            </a:xfrm>
            <a:prstGeom prst="straightConnector1">
              <a:avLst/>
            </a:prstGeom>
            <a:ln w="25400">
              <a:solidFill>
                <a:srgbClr val="6F252D"/>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5400000" flipH="1" flipV="1">
              <a:off x="1662744" y="3931079"/>
              <a:ext cx="720000" cy="1588"/>
            </a:xfrm>
            <a:prstGeom prst="line">
              <a:avLst/>
            </a:prstGeom>
            <a:ln w="25400" cap="rnd">
              <a:solidFill>
                <a:srgbClr val="6F252D"/>
              </a:solidFill>
              <a:headEnd type="oval"/>
            </a:ln>
          </p:spPr>
          <p:style>
            <a:lnRef idx="1">
              <a:schemeClr val="accent1"/>
            </a:lnRef>
            <a:fillRef idx="0">
              <a:schemeClr val="accent1"/>
            </a:fillRef>
            <a:effectRef idx="0">
              <a:schemeClr val="accent1"/>
            </a:effectRef>
            <a:fontRef idx="minor">
              <a:schemeClr val="tx1"/>
            </a:fontRef>
          </p:style>
        </p:cxnSp>
      </p:grpSp>
      <p:sp>
        <p:nvSpPr>
          <p:cNvPr id="12" name="Прямоугольник 11"/>
          <p:cNvSpPr/>
          <p:nvPr/>
        </p:nvSpPr>
        <p:spPr>
          <a:xfrm>
            <a:off x="2705099" y="1442925"/>
            <a:ext cx="8902968" cy="1015663"/>
          </a:xfrm>
          <a:prstGeom prst="rect">
            <a:avLst/>
          </a:prstGeom>
        </p:spPr>
        <p:txBody>
          <a:bodyPr wrap="square">
            <a:spAutoFit/>
          </a:bodyPr>
          <a:lstStyle/>
          <a:p>
            <a:r>
              <a:rPr lang="ru-RU" sz="2000" b="1" dirty="0" smtClean="0">
                <a:solidFill>
                  <a:srgbClr val="6F252D"/>
                </a:solidFill>
                <a:latin typeface="Times New Roman" panose="02020603050405020304" pitchFamily="18" charset="0"/>
                <a:cs typeface="Times New Roman" panose="02020603050405020304" pitchFamily="18" charset="0"/>
              </a:rPr>
              <a:t>руководство </a:t>
            </a:r>
            <a:r>
              <a:rPr lang="ru-RU" sz="2000" b="1" dirty="0">
                <a:solidFill>
                  <a:srgbClr val="6F252D"/>
                </a:solidFill>
                <a:latin typeface="Times New Roman" panose="02020603050405020304" pitchFamily="18" charset="0"/>
                <a:cs typeface="Times New Roman" panose="02020603050405020304" pitchFamily="18" charset="0"/>
              </a:rPr>
              <a:t>практической подготовкой студентов, обучающихся по </a:t>
            </a:r>
            <a:r>
              <a:rPr lang="ru-RU" sz="2000" b="1" dirty="0" smtClean="0">
                <a:solidFill>
                  <a:srgbClr val="6F252D"/>
                </a:solidFill>
                <a:latin typeface="Times New Roman" panose="02020603050405020304" pitchFamily="18" charset="0"/>
                <a:cs typeface="Times New Roman" panose="02020603050405020304" pitchFamily="18" charset="0"/>
              </a:rPr>
              <a:t>образовательным программам </a:t>
            </a:r>
            <a:r>
              <a:rPr lang="ru-RU" sz="2000" b="1" dirty="0">
                <a:solidFill>
                  <a:srgbClr val="6F252D"/>
                </a:solidFill>
                <a:latin typeface="Times New Roman" panose="02020603050405020304" pitchFamily="18" charset="0"/>
                <a:cs typeface="Times New Roman" panose="02020603050405020304" pitchFamily="18" charset="0"/>
              </a:rPr>
              <a:t>среднего профессионального образования и (или) образовательным </a:t>
            </a:r>
            <a:r>
              <a:rPr lang="ru-RU" sz="2000" b="1" dirty="0" smtClean="0">
                <a:solidFill>
                  <a:srgbClr val="6F252D"/>
                </a:solidFill>
                <a:latin typeface="Times New Roman" panose="02020603050405020304" pitchFamily="18" charset="0"/>
                <a:cs typeface="Times New Roman" panose="02020603050405020304" pitchFamily="18" charset="0"/>
              </a:rPr>
              <a:t>программам высшего </a:t>
            </a:r>
            <a:r>
              <a:rPr lang="ru-RU" sz="2000" b="1" dirty="0">
                <a:solidFill>
                  <a:srgbClr val="6F252D"/>
                </a:solidFill>
                <a:latin typeface="Times New Roman" panose="02020603050405020304" pitchFamily="18" charset="0"/>
                <a:cs typeface="Times New Roman" panose="02020603050405020304" pitchFamily="18" charset="0"/>
              </a:rPr>
              <a:t>образования</a:t>
            </a:r>
          </a:p>
        </p:txBody>
      </p:sp>
      <p:sp>
        <p:nvSpPr>
          <p:cNvPr id="13" name="Прямоугольник 12"/>
          <p:cNvSpPr/>
          <p:nvPr/>
        </p:nvSpPr>
        <p:spPr>
          <a:xfrm>
            <a:off x="2876549" y="2542664"/>
            <a:ext cx="8560067" cy="1015663"/>
          </a:xfrm>
          <a:prstGeom prst="rect">
            <a:avLst/>
          </a:prstGeom>
        </p:spPr>
        <p:txBody>
          <a:bodyPr wrap="square">
            <a:spAutoFit/>
          </a:bodyPr>
          <a:lstStyle/>
          <a:p>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наставничество в отношении педагогических работников образовательной организации, активное сопровождение </a:t>
            </a:r>
            <a:r>
              <a:rPr lang="ru-RU" sz="2000" b="1" dirty="0">
                <a:solidFill>
                  <a:schemeClr val="accent1">
                    <a:lumMod val="75000"/>
                  </a:schemeClr>
                </a:solidFill>
                <a:latin typeface="Times New Roman" panose="02020603050405020304" pitchFamily="18" charset="0"/>
                <a:cs typeface="Times New Roman" panose="02020603050405020304" pitchFamily="18" charset="0"/>
              </a:rPr>
              <a:t>их </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профессиональным развитием </a:t>
            </a:r>
            <a:r>
              <a:rPr lang="ru-RU" sz="2000" b="1" dirty="0">
                <a:solidFill>
                  <a:schemeClr val="accent1">
                    <a:lumMod val="75000"/>
                  </a:schemeClr>
                </a:solidFill>
                <a:latin typeface="Times New Roman" panose="02020603050405020304" pitchFamily="18" charset="0"/>
                <a:cs typeface="Times New Roman" panose="02020603050405020304" pitchFamily="18" charset="0"/>
              </a:rPr>
              <a:t>в образовательной </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организации</a:t>
            </a:r>
            <a:endParaRPr lang="ru-RU"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355066" y="3707326"/>
            <a:ext cx="8482002" cy="1015663"/>
          </a:xfrm>
          <a:prstGeom prst="rect">
            <a:avLst/>
          </a:prstGeom>
        </p:spPr>
        <p:txBody>
          <a:bodyPr wrap="square">
            <a:spAutoFit/>
          </a:bodyPr>
          <a:lstStyle/>
          <a:p>
            <a:r>
              <a:rPr lang="ru-RU" sz="2000" b="1" dirty="0" smtClean="0">
                <a:solidFill>
                  <a:srgbClr val="6F252D"/>
                </a:solidFill>
                <a:latin typeface="Times New Roman" panose="02020603050405020304" pitchFamily="18" charset="0"/>
                <a:cs typeface="Times New Roman" panose="02020603050405020304" pitchFamily="18" charset="0"/>
              </a:rPr>
              <a:t>содействие </a:t>
            </a:r>
            <a:r>
              <a:rPr lang="ru-RU" sz="2000" b="1" dirty="0">
                <a:solidFill>
                  <a:srgbClr val="6F252D"/>
                </a:solidFill>
                <a:latin typeface="Times New Roman" panose="02020603050405020304" pitchFamily="18" charset="0"/>
                <a:cs typeface="Times New Roman" panose="02020603050405020304" pitchFamily="18" charset="0"/>
              </a:rPr>
              <a:t>в подготовке педагогических работников, в том числе из числа </a:t>
            </a:r>
            <a:r>
              <a:rPr lang="ru-RU" sz="2000" b="1" dirty="0" smtClean="0">
                <a:solidFill>
                  <a:srgbClr val="6F252D"/>
                </a:solidFill>
                <a:latin typeface="Times New Roman" panose="02020603050405020304" pitchFamily="18" charset="0"/>
                <a:cs typeface="Times New Roman" panose="02020603050405020304" pitchFamily="18" charset="0"/>
              </a:rPr>
              <a:t>молодых специалистов</a:t>
            </a:r>
            <a:r>
              <a:rPr lang="ru-RU" sz="2000" b="1" dirty="0">
                <a:solidFill>
                  <a:srgbClr val="6F252D"/>
                </a:solidFill>
                <a:latin typeface="Times New Roman" panose="02020603050405020304" pitchFamily="18" charset="0"/>
                <a:cs typeface="Times New Roman" panose="02020603050405020304" pitchFamily="18" charset="0"/>
              </a:rPr>
              <a:t>, к участию в конкурсах профессионального (педагогического) мастерства</a:t>
            </a:r>
          </a:p>
        </p:txBody>
      </p:sp>
      <p:sp>
        <p:nvSpPr>
          <p:cNvPr id="15" name="Прямоугольник 14"/>
          <p:cNvSpPr/>
          <p:nvPr/>
        </p:nvSpPr>
        <p:spPr>
          <a:xfrm>
            <a:off x="3929587" y="4953518"/>
            <a:ext cx="7895122" cy="1015663"/>
          </a:xfrm>
          <a:prstGeom prst="rect">
            <a:avLst/>
          </a:prstGeom>
        </p:spPr>
        <p:txBody>
          <a:bodyPr wrap="square">
            <a:spAutoFit/>
          </a:bodyPr>
          <a:lstStyle/>
          <a:p>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распространение </a:t>
            </a:r>
            <a:r>
              <a:rPr lang="ru-RU" sz="2000" b="1" dirty="0">
                <a:solidFill>
                  <a:schemeClr val="accent1">
                    <a:lumMod val="75000"/>
                  </a:schemeClr>
                </a:solidFill>
                <a:latin typeface="Times New Roman" panose="02020603050405020304" pitchFamily="18" charset="0"/>
                <a:cs typeface="Times New Roman" panose="02020603050405020304" pitchFamily="18" charset="0"/>
              </a:rPr>
              <a:t>авторских подходов и методических разработок в области </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наставнической деятельности </a:t>
            </a:r>
            <a:r>
              <a:rPr lang="ru-RU" sz="2000" b="1" dirty="0">
                <a:solidFill>
                  <a:schemeClr val="accent1">
                    <a:lumMod val="75000"/>
                  </a:schemeClr>
                </a:solidFill>
                <a:latin typeface="Times New Roman" panose="02020603050405020304" pitchFamily="18" charset="0"/>
                <a:cs typeface="Times New Roman" panose="02020603050405020304" pitchFamily="18" charset="0"/>
              </a:rPr>
              <a:t>в образовательной организации</a:t>
            </a:r>
          </a:p>
        </p:txBody>
      </p:sp>
      <p:sp>
        <p:nvSpPr>
          <p:cNvPr id="25" name="Прямоугольник 24"/>
          <p:cNvSpPr/>
          <p:nvPr/>
        </p:nvSpPr>
        <p:spPr>
          <a:xfrm flipH="1">
            <a:off x="-1" y="6573044"/>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Рисунок 25"/>
          <p:cNvPicPr>
            <a:picLocks noChangeAspect="1"/>
          </p:cNvPicPr>
          <p:nvPr/>
        </p:nvPicPr>
        <p:blipFill rotWithShape="1">
          <a:blip r:embed="rId2" cstate="print">
            <a:extLst>
              <a:ext uri="{28A0092B-C50C-407E-A947-70E740481C1C}">
                <a14:useLocalDpi xmlns:a14="http://schemas.microsoft.com/office/drawing/2010/main" val="0"/>
              </a:ext>
            </a:extLst>
          </a:blip>
          <a:srcRect l="18130" t="30404" r="17661" b="29460"/>
          <a:stretch/>
        </p:blipFill>
        <p:spPr>
          <a:xfrm>
            <a:off x="9089473" y="349090"/>
            <a:ext cx="1213103" cy="426538"/>
          </a:xfrm>
          <a:prstGeom prst="rect">
            <a:avLst/>
          </a:prstGeom>
        </p:spPr>
      </p:pic>
      <p:pic>
        <p:nvPicPr>
          <p:cNvPr id="27" name="Рисунок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30" y="352790"/>
            <a:ext cx="440818" cy="419138"/>
          </a:xfrm>
          <a:prstGeom prst="rect">
            <a:avLst/>
          </a:prstGeom>
        </p:spPr>
      </p:pic>
      <p:pic>
        <p:nvPicPr>
          <p:cNvPr id="28" name="Рисунок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902" y="353559"/>
            <a:ext cx="487965" cy="417600"/>
          </a:xfrm>
          <a:prstGeom prst="rect">
            <a:avLst/>
          </a:prstGeom>
        </p:spPr>
      </p:pic>
    </p:spTree>
    <p:extLst>
      <p:ext uri="{BB962C8B-B14F-4D97-AF65-F5344CB8AC3E}">
        <p14:creationId xmlns:p14="http://schemas.microsoft.com/office/powerpoint/2010/main" val="304157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3185" y="220163"/>
            <a:ext cx="11455991" cy="861774"/>
          </a:xfrm>
          <a:prstGeom prst="rect">
            <a:avLst/>
          </a:prstGeom>
          <a:solidFill>
            <a:schemeClr val="bg1"/>
          </a:solidFill>
        </p:spPr>
        <p:txBody>
          <a:bodyPr wrap="square" lIns="0" tIns="0" rIns="0" bIns="0" rtlCol="0">
            <a:spAutoFit/>
          </a:bodyPr>
          <a:lstStyle/>
          <a:p>
            <a:pPr algn="ctr"/>
            <a:r>
              <a:rPr lang="ru-RU" sz="2800" b="1" dirty="0" smtClean="0">
                <a:solidFill>
                  <a:srgbClr val="FF0000"/>
                </a:solidFill>
                <a:latin typeface="Times New Roman" panose="02020603050405020304" pitchFamily="18" charset="0"/>
                <a:cs typeface="Times New Roman" panose="02020603050405020304" pitchFamily="18" charset="0"/>
              </a:rPr>
              <a:t>Наставничество в ЗАТО Северск</a:t>
            </a:r>
          </a:p>
          <a:p>
            <a:pPr algn="ctr"/>
            <a:endParaRPr lang="ru-RU" sz="2800" b="1" dirty="0">
              <a:solidFill>
                <a:srgbClr val="C00000"/>
              </a:solidFill>
              <a:latin typeface="Times New Roman" panose="02020603050405020304" pitchFamily="18" charset="0"/>
              <a:cs typeface="Times New Roman" panose="02020603050405020304" pitchFamily="18" charset="0"/>
            </a:endParaRPr>
          </a:p>
        </p:txBody>
      </p:sp>
      <p:pic>
        <p:nvPicPr>
          <p:cNvPr id="9" name="Рисунок 8" descr="C:\Users\Admin\Downloads\2024-08-06_10-18-28.png"/>
          <p:cNvPicPr/>
          <p:nvPr/>
        </p:nvPicPr>
        <p:blipFill rotWithShape="1">
          <a:blip r:embed="rId2" cstate="print">
            <a:extLst>
              <a:ext uri="{28A0092B-C50C-407E-A947-70E740481C1C}">
                <a14:useLocalDpi xmlns:a14="http://schemas.microsoft.com/office/drawing/2010/main" val="0"/>
              </a:ext>
            </a:extLst>
          </a:blip>
          <a:srcRect l="23779" t="13391" r="14961" b="12250"/>
          <a:stretch/>
        </p:blipFill>
        <p:spPr bwMode="auto">
          <a:xfrm>
            <a:off x="7357148" y="665644"/>
            <a:ext cx="4834852" cy="3533023"/>
          </a:xfrm>
          <a:prstGeom prst="rect">
            <a:avLst/>
          </a:prstGeom>
          <a:noFill/>
          <a:ln>
            <a:noFill/>
          </a:ln>
          <a:extLst>
            <a:ext uri="{53640926-AAD7-44D8-BBD7-CCE9431645EC}">
              <a14:shadowObscured xmlns:a14="http://schemas.microsoft.com/office/drawing/2010/main"/>
            </a:ext>
          </a:extLst>
        </p:spPr>
      </p:pic>
      <p:pic>
        <p:nvPicPr>
          <p:cNvPr id="10" name="Picture 2" descr="D:\2023-2024\журнал\статья наставничество\фото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04" y="651050"/>
            <a:ext cx="5676449" cy="4535907"/>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5291815" y="2906656"/>
            <a:ext cx="3151504" cy="3714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descr="C:\Users\Admin\Downloads\2024-08-07_09-33-59.png"/>
          <p:cNvPicPr/>
          <p:nvPr/>
        </p:nvPicPr>
        <p:blipFill rotWithShape="1">
          <a:blip r:embed="rId4">
            <a:extLst>
              <a:ext uri="{28A0092B-C50C-407E-A947-70E740481C1C}">
                <a14:useLocalDpi xmlns:a14="http://schemas.microsoft.com/office/drawing/2010/main" val="0"/>
              </a:ext>
            </a:extLst>
          </a:blip>
          <a:srcRect l="6570" t="16239" r="66346" b="14815"/>
          <a:stretch/>
        </p:blipFill>
        <p:spPr bwMode="auto">
          <a:xfrm>
            <a:off x="5457916" y="3028755"/>
            <a:ext cx="2819302" cy="3469808"/>
          </a:xfrm>
          <a:prstGeom prst="rect">
            <a:avLst/>
          </a:prstGeom>
          <a:noFill/>
          <a:ln>
            <a:noFill/>
          </a:ln>
          <a:extLst>
            <a:ext uri="{53640926-AAD7-44D8-BBD7-CCE9431645EC}">
              <a14:shadowObscured xmlns:a14="http://schemas.microsoft.com/office/drawing/2010/main"/>
            </a:ext>
          </a:extLst>
        </p:spPr>
      </p:pic>
      <p:sp>
        <p:nvSpPr>
          <p:cNvPr id="13" name="Прямоугольник 12"/>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rotWithShape="1">
          <a:blip r:embed="rId5" cstate="print">
            <a:extLst>
              <a:ext uri="{28A0092B-C50C-407E-A947-70E740481C1C}">
                <a14:useLocalDpi xmlns:a14="http://schemas.microsoft.com/office/drawing/2010/main" val="0"/>
              </a:ext>
            </a:extLst>
          </a:blip>
          <a:srcRect l="18130" t="30404" r="17661" b="29460"/>
          <a:stretch/>
        </p:blipFill>
        <p:spPr>
          <a:xfrm>
            <a:off x="8886273" y="224512"/>
            <a:ext cx="1213103" cy="426538"/>
          </a:xfrm>
          <a:prstGeom prst="rect">
            <a:avLst/>
          </a:prstGeom>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07421" y="220163"/>
            <a:ext cx="440818" cy="419138"/>
          </a:xfrm>
          <a:prstGeom prst="rect">
            <a:avLst/>
          </a:prstGeom>
        </p:spPr>
      </p:pic>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3901" y="245264"/>
            <a:ext cx="487965" cy="417600"/>
          </a:xfrm>
          <a:prstGeom prst="rect">
            <a:avLst/>
          </a:prstGeom>
        </p:spPr>
      </p:pic>
      <p:sp>
        <p:nvSpPr>
          <p:cNvPr id="17" name="Скругленный прямоугольник 16"/>
          <p:cNvSpPr/>
          <p:nvPr/>
        </p:nvSpPr>
        <p:spPr>
          <a:xfrm>
            <a:off x="10002982" y="4926353"/>
            <a:ext cx="2370371" cy="521208"/>
          </a:xfrm>
          <a:prstGeom prst="roundRect">
            <a:avLst>
              <a:gd name="adj" fmla="val 50000"/>
            </a:avLst>
          </a:prstGeom>
          <a:gradFill flip="none" rotWithShape="1">
            <a:gsLst>
              <a:gs pos="13000">
                <a:srgbClr val="1B719E"/>
              </a:gs>
              <a:gs pos="4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Равнобедренный треугольник 3"/>
          <p:cNvSpPr/>
          <p:nvPr/>
        </p:nvSpPr>
        <p:spPr>
          <a:xfrm rot="16200000">
            <a:off x="9314387" y="4834036"/>
            <a:ext cx="1021206" cy="73503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rot="7199530">
            <a:off x="111210" y="4724395"/>
            <a:ext cx="2752145" cy="2740765"/>
            <a:chOff x="803460" y="4412087"/>
            <a:chExt cx="3715200" cy="3715499"/>
          </a:xfrm>
        </p:grpSpPr>
        <p:pic>
          <p:nvPicPr>
            <p:cNvPr id="19" name="Рисунок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4400470">
              <a:off x="1508603" y="5357242"/>
              <a:ext cx="2135232" cy="2022685"/>
            </a:xfrm>
            <a:prstGeom prst="rect">
              <a:avLst/>
            </a:prstGeom>
          </p:spPr>
        </p:pic>
        <p:sp>
          <p:nvSpPr>
            <p:cNvPr id="20" name="Полилиния 19"/>
            <p:cNvSpPr>
              <a:spLocks/>
            </p:cNvSpPr>
            <p:nvPr/>
          </p:nvSpPr>
          <p:spPr>
            <a:xfrm rot="20514350">
              <a:off x="803460" y="4412087"/>
              <a:ext cx="3715200" cy="3715499"/>
            </a:xfrm>
            <a:custGeom>
              <a:avLst/>
              <a:gdLst>
                <a:gd name="connsiteX0" fmla="*/ 1336069 w 2672138"/>
                <a:gd name="connsiteY0" fmla="*/ 339373 h 2672138"/>
                <a:gd name="connsiteX1" fmla="*/ 339373 w 2672138"/>
                <a:gd name="connsiteY1" fmla="*/ 1336069 h 2672138"/>
                <a:gd name="connsiteX2" fmla="*/ 1336069 w 2672138"/>
                <a:gd name="connsiteY2" fmla="*/ 2332765 h 2672138"/>
                <a:gd name="connsiteX3" fmla="*/ 2332765 w 2672138"/>
                <a:gd name="connsiteY3" fmla="*/ 1336069 h 2672138"/>
                <a:gd name="connsiteX4" fmla="*/ 1336069 w 2672138"/>
                <a:gd name="connsiteY4" fmla="*/ 339373 h 2672138"/>
                <a:gd name="connsiteX5" fmla="*/ 1336069 w 2672138"/>
                <a:gd name="connsiteY5" fmla="*/ 0 h 2672138"/>
                <a:gd name="connsiteX6" fmla="*/ 1433230 w 2672138"/>
                <a:gd name="connsiteY6" fmla="*/ 4906 h 2672138"/>
                <a:gd name="connsiteX7" fmla="*/ 1484062 w 2672138"/>
                <a:gd name="connsiteY7" fmla="*/ 222200 h 2672138"/>
                <a:gd name="connsiteX8" fmla="*/ 1562738 w 2672138"/>
                <a:gd name="connsiteY8" fmla="*/ 234207 h 2672138"/>
                <a:gd name="connsiteX9" fmla="*/ 1625585 w 2672138"/>
                <a:gd name="connsiteY9" fmla="*/ 250367 h 2672138"/>
                <a:gd name="connsiteX10" fmla="*/ 1756172 w 2672138"/>
                <a:gd name="connsiteY10" fmla="*/ 68411 h 2672138"/>
                <a:gd name="connsiteX11" fmla="*/ 1856128 w 2672138"/>
                <a:gd name="connsiteY11" fmla="*/ 104995 h 2672138"/>
                <a:gd name="connsiteX12" fmla="*/ 1935291 w 2672138"/>
                <a:gd name="connsiteY12" fmla="*/ 143130 h 2672138"/>
                <a:gd name="connsiteX13" fmla="*/ 1899082 w 2672138"/>
                <a:gd name="connsiteY13" fmla="*/ 363451 h 2672138"/>
                <a:gd name="connsiteX14" fmla="*/ 1964906 w 2672138"/>
                <a:gd name="connsiteY14" fmla="*/ 403440 h 2672138"/>
                <a:gd name="connsiteX15" fmla="*/ 2018952 w 2672138"/>
                <a:gd name="connsiteY15" fmla="*/ 443855 h 2672138"/>
                <a:gd name="connsiteX16" fmla="*/ 2208874 w 2672138"/>
                <a:gd name="connsiteY16" fmla="*/ 325943 h 2672138"/>
                <a:gd name="connsiteX17" fmla="*/ 2280813 w 2672138"/>
                <a:gd name="connsiteY17" fmla="*/ 391326 h 2672138"/>
                <a:gd name="connsiteX18" fmla="*/ 2346193 w 2672138"/>
                <a:gd name="connsiteY18" fmla="*/ 463262 h 2672138"/>
                <a:gd name="connsiteX19" fmla="*/ 2228282 w 2672138"/>
                <a:gd name="connsiteY19" fmla="*/ 653184 h 2672138"/>
                <a:gd name="connsiteX20" fmla="*/ 2268698 w 2672138"/>
                <a:gd name="connsiteY20" fmla="*/ 707232 h 2672138"/>
                <a:gd name="connsiteX21" fmla="*/ 2308686 w 2672138"/>
                <a:gd name="connsiteY21" fmla="*/ 773055 h 2672138"/>
                <a:gd name="connsiteX22" fmla="*/ 2529007 w 2672138"/>
                <a:gd name="connsiteY22" fmla="*/ 736845 h 2672138"/>
                <a:gd name="connsiteX23" fmla="*/ 2567143 w 2672138"/>
                <a:gd name="connsiteY23" fmla="*/ 816011 h 2672138"/>
                <a:gd name="connsiteX24" fmla="*/ 2603727 w 2672138"/>
                <a:gd name="connsiteY24" fmla="*/ 915964 h 2672138"/>
                <a:gd name="connsiteX25" fmla="*/ 2421771 w 2672138"/>
                <a:gd name="connsiteY25" fmla="*/ 1046551 h 2672138"/>
                <a:gd name="connsiteX26" fmla="*/ 2437931 w 2672138"/>
                <a:gd name="connsiteY26" fmla="*/ 1109401 h 2672138"/>
                <a:gd name="connsiteX27" fmla="*/ 2449938 w 2672138"/>
                <a:gd name="connsiteY27" fmla="*/ 1188075 h 2672138"/>
                <a:gd name="connsiteX28" fmla="*/ 2667232 w 2672138"/>
                <a:gd name="connsiteY28" fmla="*/ 1238907 h 2672138"/>
                <a:gd name="connsiteX29" fmla="*/ 2672138 w 2672138"/>
                <a:gd name="connsiteY29" fmla="*/ 1336069 h 2672138"/>
                <a:gd name="connsiteX30" fmla="*/ 2667232 w 2672138"/>
                <a:gd name="connsiteY30" fmla="*/ 1433229 h 2672138"/>
                <a:gd name="connsiteX31" fmla="*/ 2449939 w 2672138"/>
                <a:gd name="connsiteY31" fmla="*/ 1484061 h 2672138"/>
                <a:gd name="connsiteX32" fmla="*/ 2437931 w 2672138"/>
                <a:gd name="connsiteY32" fmla="*/ 1562738 h 2672138"/>
                <a:gd name="connsiteX33" fmla="*/ 2421771 w 2672138"/>
                <a:gd name="connsiteY33" fmla="*/ 1625586 h 2672138"/>
                <a:gd name="connsiteX34" fmla="*/ 2603727 w 2672138"/>
                <a:gd name="connsiteY34" fmla="*/ 1756173 h 2672138"/>
                <a:gd name="connsiteX35" fmla="*/ 2567143 w 2672138"/>
                <a:gd name="connsiteY35" fmla="*/ 1856128 h 2672138"/>
                <a:gd name="connsiteX36" fmla="*/ 2529008 w 2672138"/>
                <a:gd name="connsiteY36" fmla="*/ 1935292 h 2672138"/>
                <a:gd name="connsiteX37" fmla="*/ 2308687 w 2672138"/>
                <a:gd name="connsiteY37" fmla="*/ 1899082 h 2672138"/>
                <a:gd name="connsiteX38" fmla="*/ 2268698 w 2672138"/>
                <a:gd name="connsiteY38" fmla="*/ 1964906 h 2672138"/>
                <a:gd name="connsiteX39" fmla="*/ 2228283 w 2672138"/>
                <a:gd name="connsiteY39" fmla="*/ 2018953 h 2672138"/>
                <a:gd name="connsiteX40" fmla="*/ 2346194 w 2672138"/>
                <a:gd name="connsiteY40" fmla="*/ 2208876 h 2672138"/>
                <a:gd name="connsiteX41" fmla="*/ 2280813 w 2672138"/>
                <a:gd name="connsiteY41" fmla="*/ 2280813 h 2672138"/>
                <a:gd name="connsiteX42" fmla="*/ 2208876 w 2672138"/>
                <a:gd name="connsiteY42" fmla="*/ 2346194 h 2672138"/>
                <a:gd name="connsiteX43" fmla="*/ 2018953 w 2672138"/>
                <a:gd name="connsiteY43" fmla="*/ 2228283 h 2672138"/>
                <a:gd name="connsiteX44" fmla="*/ 1964906 w 2672138"/>
                <a:gd name="connsiteY44" fmla="*/ 2268698 h 2672138"/>
                <a:gd name="connsiteX45" fmla="*/ 1899082 w 2672138"/>
                <a:gd name="connsiteY45" fmla="*/ 2308687 h 2672138"/>
                <a:gd name="connsiteX46" fmla="*/ 1935292 w 2672138"/>
                <a:gd name="connsiteY46" fmla="*/ 2529008 h 2672138"/>
                <a:gd name="connsiteX47" fmla="*/ 1856128 w 2672138"/>
                <a:gd name="connsiteY47" fmla="*/ 2567143 h 2672138"/>
                <a:gd name="connsiteX48" fmla="*/ 1756173 w 2672138"/>
                <a:gd name="connsiteY48" fmla="*/ 2603727 h 2672138"/>
                <a:gd name="connsiteX49" fmla="*/ 1625586 w 2672138"/>
                <a:gd name="connsiteY49" fmla="*/ 2421771 h 2672138"/>
                <a:gd name="connsiteX50" fmla="*/ 1562738 w 2672138"/>
                <a:gd name="connsiteY50" fmla="*/ 2437931 h 2672138"/>
                <a:gd name="connsiteX51" fmla="*/ 1484061 w 2672138"/>
                <a:gd name="connsiteY51" fmla="*/ 2449939 h 2672138"/>
                <a:gd name="connsiteX52" fmla="*/ 1433229 w 2672138"/>
                <a:gd name="connsiteY52" fmla="*/ 2667232 h 2672138"/>
                <a:gd name="connsiteX53" fmla="*/ 1336069 w 2672138"/>
                <a:gd name="connsiteY53" fmla="*/ 2672138 h 2672138"/>
                <a:gd name="connsiteX54" fmla="*/ 1238907 w 2672138"/>
                <a:gd name="connsiteY54" fmla="*/ 2667232 h 2672138"/>
                <a:gd name="connsiteX55" fmla="*/ 1188075 w 2672138"/>
                <a:gd name="connsiteY55" fmla="*/ 2449938 h 2672138"/>
                <a:gd name="connsiteX56" fmla="*/ 1109401 w 2672138"/>
                <a:gd name="connsiteY56" fmla="*/ 2437931 h 2672138"/>
                <a:gd name="connsiteX57" fmla="*/ 1046551 w 2672138"/>
                <a:gd name="connsiteY57" fmla="*/ 2421771 h 2672138"/>
                <a:gd name="connsiteX58" fmla="*/ 915964 w 2672138"/>
                <a:gd name="connsiteY58" fmla="*/ 2603727 h 2672138"/>
                <a:gd name="connsiteX59" fmla="*/ 816011 w 2672138"/>
                <a:gd name="connsiteY59" fmla="*/ 2567143 h 2672138"/>
                <a:gd name="connsiteX60" fmla="*/ 736845 w 2672138"/>
                <a:gd name="connsiteY60" fmla="*/ 2529007 h 2672138"/>
                <a:gd name="connsiteX61" fmla="*/ 773055 w 2672138"/>
                <a:gd name="connsiteY61" fmla="*/ 2308686 h 2672138"/>
                <a:gd name="connsiteX62" fmla="*/ 707232 w 2672138"/>
                <a:gd name="connsiteY62" fmla="*/ 2268698 h 2672138"/>
                <a:gd name="connsiteX63" fmla="*/ 653185 w 2672138"/>
                <a:gd name="connsiteY63" fmla="*/ 2228282 h 2672138"/>
                <a:gd name="connsiteX64" fmla="*/ 463262 w 2672138"/>
                <a:gd name="connsiteY64" fmla="*/ 2346193 h 2672138"/>
                <a:gd name="connsiteX65" fmla="*/ 391326 w 2672138"/>
                <a:gd name="connsiteY65" fmla="*/ 2280813 h 2672138"/>
                <a:gd name="connsiteX66" fmla="*/ 325944 w 2672138"/>
                <a:gd name="connsiteY66" fmla="*/ 2208874 h 2672138"/>
                <a:gd name="connsiteX67" fmla="*/ 443855 w 2672138"/>
                <a:gd name="connsiteY67" fmla="*/ 2018952 h 2672138"/>
                <a:gd name="connsiteX68" fmla="*/ 403441 w 2672138"/>
                <a:gd name="connsiteY68" fmla="*/ 1964906 h 2672138"/>
                <a:gd name="connsiteX69" fmla="*/ 363451 w 2672138"/>
                <a:gd name="connsiteY69" fmla="*/ 1899082 h 2672138"/>
                <a:gd name="connsiteX70" fmla="*/ 143130 w 2672138"/>
                <a:gd name="connsiteY70" fmla="*/ 1935291 h 2672138"/>
                <a:gd name="connsiteX71" fmla="*/ 104995 w 2672138"/>
                <a:gd name="connsiteY71" fmla="*/ 1856128 h 2672138"/>
                <a:gd name="connsiteX72" fmla="*/ 68411 w 2672138"/>
                <a:gd name="connsiteY72" fmla="*/ 1756172 h 2672138"/>
                <a:gd name="connsiteX73" fmla="*/ 250367 w 2672138"/>
                <a:gd name="connsiteY73" fmla="*/ 1625585 h 2672138"/>
                <a:gd name="connsiteX74" fmla="*/ 234207 w 2672138"/>
                <a:gd name="connsiteY74" fmla="*/ 1562738 h 2672138"/>
                <a:gd name="connsiteX75" fmla="*/ 222200 w 2672138"/>
                <a:gd name="connsiteY75" fmla="*/ 1484062 h 2672138"/>
                <a:gd name="connsiteX76" fmla="*/ 4907 w 2672138"/>
                <a:gd name="connsiteY76" fmla="*/ 1433230 h 2672138"/>
                <a:gd name="connsiteX77" fmla="*/ 0 w 2672138"/>
                <a:gd name="connsiteY77" fmla="*/ 1336069 h 2672138"/>
                <a:gd name="connsiteX78" fmla="*/ 4907 w 2672138"/>
                <a:gd name="connsiteY78" fmla="*/ 1238906 h 2672138"/>
                <a:gd name="connsiteX79" fmla="*/ 222200 w 2672138"/>
                <a:gd name="connsiteY79" fmla="*/ 1188075 h 2672138"/>
                <a:gd name="connsiteX80" fmla="*/ 234207 w 2672138"/>
                <a:gd name="connsiteY80" fmla="*/ 1109401 h 2672138"/>
                <a:gd name="connsiteX81" fmla="*/ 250368 w 2672138"/>
                <a:gd name="connsiteY81" fmla="*/ 1046552 h 2672138"/>
                <a:gd name="connsiteX82" fmla="*/ 68411 w 2672138"/>
                <a:gd name="connsiteY82" fmla="*/ 915965 h 2672138"/>
                <a:gd name="connsiteX83" fmla="*/ 104995 w 2672138"/>
                <a:gd name="connsiteY83" fmla="*/ 816011 h 2672138"/>
                <a:gd name="connsiteX84" fmla="*/ 143131 w 2672138"/>
                <a:gd name="connsiteY84" fmla="*/ 736845 h 2672138"/>
                <a:gd name="connsiteX85" fmla="*/ 363452 w 2672138"/>
                <a:gd name="connsiteY85" fmla="*/ 773055 h 2672138"/>
                <a:gd name="connsiteX86" fmla="*/ 403441 w 2672138"/>
                <a:gd name="connsiteY86" fmla="*/ 707232 h 2672138"/>
                <a:gd name="connsiteX87" fmla="*/ 443856 w 2672138"/>
                <a:gd name="connsiteY87" fmla="*/ 653186 h 2672138"/>
                <a:gd name="connsiteX88" fmla="*/ 325944 w 2672138"/>
                <a:gd name="connsiteY88" fmla="*/ 463263 h 2672138"/>
                <a:gd name="connsiteX89" fmla="*/ 391326 w 2672138"/>
                <a:gd name="connsiteY89" fmla="*/ 391326 h 2672138"/>
                <a:gd name="connsiteX90" fmla="*/ 463263 w 2672138"/>
                <a:gd name="connsiteY90" fmla="*/ 325944 h 2672138"/>
                <a:gd name="connsiteX91" fmla="*/ 653186 w 2672138"/>
                <a:gd name="connsiteY91" fmla="*/ 443855 h 2672138"/>
                <a:gd name="connsiteX92" fmla="*/ 707232 w 2672138"/>
                <a:gd name="connsiteY92" fmla="*/ 403440 h 2672138"/>
                <a:gd name="connsiteX93" fmla="*/ 773055 w 2672138"/>
                <a:gd name="connsiteY93" fmla="*/ 363452 h 2672138"/>
                <a:gd name="connsiteX94" fmla="*/ 736845 w 2672138"/>
                <a:gd name="connsiteY94" fmla="*/ 143131 h 2672138"/>
                <a:gd name="connsiteX95" fmla="*/ 816011 w 2672138"/>
                <a:gd name="connsiteY95" fmla="*/ 104995 h 2672138"/>
                <a:gd name="connsiteX96" fmla="*/ 915965 w 2672138"/>
                <a:gd name="connsiteY96" fmla="*/ 68411 h 2672138"/>
                <a:gd name="connsiteX97" fmla="*/ 1046552 w 2672138"/>
                <a:gd name="connsiteY97" fmla="*/ 250367 h 2672138"/>
                <a:gd name="connsiteX98" fmla="*/ 1109401 w 2672138"/>
                <a:gd name="connsiteY98" fmla="*/ 234207 h 2672138"/>
                <a:gd name="connsiteX99" fmla="*/ 1188075 w 2672138"/>
                <a:gd name="connsiteY99" fmla="*/ 222200 h 2672138"/>
                <a:gd name="connsiteX100" fmla="*/ 1238907 w 2672138"/>
                <a:gd name="connsiteY100" fmla="*/ 4906 h 267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672138" h="2672138">
                  <a:moveTo>
                    <a:pt x="1336069" y="339373"/>
                  </a:moveTo>
                  <a:cubicBezTo>
                    <a:pt x="785609" y="339373"/>
                    <a:pt x="339373" y="785609"/>
                    <a:pt x="339373" y="1336069"/>
                  </a:cubicBezTo>
                  <a:cubicBezTo>
                    <a:pt x="339373" y="1886529"/>
                    <a:pt x="785609" y="2332765"/>
                    <a:pt x="1336069" y="2332765"/>
                  </a:cubicBezTo>
                  <a:cubicBezTo>
                    <a:pt x="1886529" y="2332765"/>
                    <a:pt x="2332765" y="1886529"/>
                    <a:pt x="2332765" y="1336069"/>
                  </a:cubicBezTo>
                  <a:cubicBezTo>
                    <a:pt x="2332765" y="785609"/>
                    <a:pt x="1886529" y="339373"/>
                    <a:pt x="1336069" y="339373"/>
                  </a:cubicBezTo>
                  <a:close/>
                  <a:moveTo>
                    <a:pt x="1336069" y="0"/>
                  </a:moveTo>
                  <a:lnTo>
                    <a:pt x="1433230" y="4906"/>
                  </a:lnTo>
                  <a:lnTo>
                    <a:pt x="1484062" y="222200"/>
                  </a:lnTo>
                  <a:lnTo>
                    <a:pt x="1562738" y="234207"/>
                  </a:lnTo>
                  <a:lnTo>
                    <a:pt x="1625585" y="250367"/>
                  </a:lnTo>
                  <a:lnTo>
                    <a:pt x="1756172" y="68411"/>
                  </a:lnTo>
                  <a:lnTo>
                    <a:pt x="1856128" y="104995"/>
                  </a:lnTo>
                  <a:lnTo>
                    <a:pt x="1935291" y="143130"/>
                  </a:lnTo>
                  <a:lnTo>
                    <a:pt x="1899082" y="363451"/>
                  </a:lnTo>
                  <a:lnTo>
                    <a:pt x="1964906" y="403440"/>
                  </a:lnTo>
                  <a:lnTo>
                    <a:pt x="2018952" y="443855"/>
                  </a:lnTo>
                  <a:lnTo>
                    <a:pt x="2208874" y="325943"/>
                  </a:lnTo>
                  <a:lnTo>
                    <a:pt x="2280813" y="391326"/>
                  </a:lnTo>
                  <a:lnTo>
                    <a:pt x="2346193" y="463262"/>
                  </a:lnTo>
                  <a:lnTo>
                    <a:pt x="2228282" y="653184"/>
                  </a:lnTo>
                  <a:lnTo>
                    <a:pt x="2268698" y="707232"/>
                  </a:lnTo>
                  <a:lnTo>
                    <a:pt x="2308686" y="773055"/>
                  </a:lnTo>
                  <a:lnTo>
                    <a:pt x="2529007" y="736845"/>
                  </a:lnTo>
                  <a:lnTo>
                    <a:pt x="2567143" y="816011"/>
                  </a:lnTo>
                  <a:lnTo>
                    <a:pt x="2603727" y="915964"/>
                  </a:lnTo>
                  <a:lnTo>
                    <a:pt x="2421771" y="1046551"/>
                  </a:lnTo>
                  <a:lnTo>
                    <a:pt x="2437931" y="1109401"/>
                  </a:lnTo>
                  <a:lnTo>
                    <a:pt x="2449938" y="1188075"/>
                  </a:lnTo>
                  <a:lnTo>
                    <a:pt x="2667232" y="1238907"/>
                  </a:lnTo>
                  <a:lnTo>
                    <a:pt x="2672138" y="1336069"/>
                  </a:lnTo>
                  <a:lnTo>
                    <a:pt x="2667232" y="1433229"/>
                  </a:lnTo>
                  <a:lnTo>
                    <a:pt x="2449939" y="1484061"/>
                  </a:lnTo>
                  <a:lnTo>
                    <a:pt x="2437931" y="1562738"/>
                  </a:lnTo>
                  <a:lnTo>
                    <a:pt x="2421771" y="1625586"/>
                  </a:lnTo>
                  <a:lnTo>
                    <a:pt x="2603727" y="1756173"/>
                  </a:lnTo>
                  <a:lnTo>
                    <a:pt x="2567143" y="1856128"/>
                  </a:lnTo>
                  <a:lnTo>
                    <a:pt x="2529008" y="1935292"/>
                  </a:lnTo>
                  <a:lnTo>
                    <a:pt x="2308687" y="1899082"/>
                  </a:lnTo>
                  <a:lnTo>
                    <a:pt x="2268698" y="1964906"/>
                  </a:lnTo>
                  <a:lnTo>
                    <a:pt x="2228283" y="2018953"/>
                  </a:lnTo>
                  <a:lnTo>
                    <a:pt x="2346194" y="2208876"/>
                  </a:lnTo>
                  <a:lnTo>
                    <a:pt x="2280813" y="2280813"/>
                  </a:lnTo>
                  <a:lnTo>
                    <a:pt x="2208876" y="2346194"/>
                  </a:lnTo>
                  <a:lnTo>
                    <a:pt x="2018953" y="2228283"/>
                  </a:lnTo>
                  <a:lnTo>
                    <a:pt x="1964906" y="2268698"/>
                  </a:lnTo>
                  <a:lnTo>
                    <a:pt x="1899082" y="2308687"/>
                  </a:lnTo>
                  <a:lnTo>
                    <a:pt x="1935292" y="2529008"/>
                  </a:lnTo>
                  <a:lnTo>
                    <a:pt x="1856128" y="2567143"/>
                  </a:lnTo>
                  <a:lnTo>
                    <a:pt x="1756173" y="2603727"/>
                  </a:lnTo>
                  <a:lnTo>
                    <a:pt x="1625586" y="2421771"/>
                  </a:lnTo>
                  <a:lnTo>
                    <a:pt x="1562738" y="2437931"/>
                  </a:lnTo>
                  <a:lnTo>
                    <a:pt x="1484061" y="2449939"/>
                  </a:lnTo>
                  <a:lnTo>
                    <a:pt x="1433229" y="2667232"/>
                  </a:lnTo>
                  <a:lnTo>
                    <a:pt x="1336069" y="2672138"/>
                  </a:lnTo>
                  <a:lnTo>
                    <a:pt x="1238907" y="2667232"/>
                  </a:lnTo>
                  <a:lnTo>
                    <a:pt x="1188075" y="2449938"/>
                  </a:lnTo>
                  <a:lnTo>
                    <a:pt x="1109401" y="2437931"/>
                  </a:lnTo>
                  <a:lnTo>
                    <a:pt x="1046551" y="2421771"/>
                  </a:lnTo>
                  <a:lnTo>
                    <a:pt x="915964" y="2603727"/>
                  </a:lnTo>
                  <a:lnTo>
                    <a:pt x="816011" y="2567143"/>
                  </a:lnTo>
                  <a:lnTo>
                    <a:pt x="736845" y="2529007"/>
                  </a:lnTo>
                  <a:lnTo>
                    <a:pt x="773055" y="2308686"/>
                  </a:lnTo>
                  <a:lnTo>
                    <a:pt x="707232" y="2268698"/>
                  </a:lnTo>
                  <a:lnTo>
                    <a:pt x="653185" y="2228282"/>
                  </a:lnTo>
                  <a:lnTo>
                    <a:pt x="463262" y="2346193"/>
                  </a:lnTo>
                  <a:lnTo>
                    <a:pt x="391326" y="2280813"/>
                  </a:lnTo>
                  <a:lnTo>
                    <a:pt x="325944" y="2208874"/>
                  </a:lnTo>
                  <a:lnTo>
                    <a:pt x="443855" y="2018952"/>
                  </a:lnTo>
                  <a:lnTo>
                    <a:pt x="403441" y="1964906"/>
                  </a:lnTo>
                  <a:lnTo>
                    <a:pt x="363451" y="1899082"/>
                  </a:lnTo>
                  <a:lnTo>
                    <a:pt x="143130" y="1935291"/>
                  </a:lnTo>
                  <a:lnTo>
                    <a:pt x="104995" y="1856128"/>
                  </a:lnTo>
                  <a:lnTo>
                    <a:pt x="68411" y="1756172"/>
                  </a:lnTo>
                  <a:lnTo>
                    <a:pt x="250367" y="1625585"/>
                  </a:lnTo>
                  <a:lnTo>
                    <a:pt x="234207" y="1562738"/>
                  </a:lnTo>
                  <a:lnTo>
                    <a:pt x="222200" y="1484062"/>
                  </a:lnTo>
                  <a:lnTo>
                    <a:pt x="4907" y="1433230"/>
                  </a:lnTo>
                  <a:lnTo>
                    <a:pt x="0" y="1336069"/>
                  </a:lnTo>
                  <a:lnTo>
                    <a:pt x="4907" y="1238906"/>
                  </a:lnTo>
                  <a:lnTo>
                    <a:pt x="222200" y="1188075"/>
                  </a:lnTo>
                  <a:lnTo>
                    <a:pt x="234207" y="1109401"/>
                  </a:lnTo>
                  <a:lnTo>
                    <a:pt x="250368" y="1046552"/>
                  </a:lnTo>
                  <a:lnTo>
                    <a:pt x="68411" y="915965"/>
                  </a:lnTo>
                  <a:lnTo>
                    <a:pt x="104995" y="816011"/>
                  </a:lnTo>
                  <a:lnTo>
                    <a:pt x="143131" y="736845"/>
                  </a:lnTo>
                  <a:lnTo>
                    <a:pt x="363452" y="773055"/>
                  </a:lnTo>
                  <a:lnTo>
                    <a:pt x="403441" y="707232"/>
                  </a:lnTo>
                  <a:lnTo>
                    <a:pt x="443856" y="653186"/>
                  </a:lnTo>
                  <a:lnTo>
                    <a:pt x="325944" y="463263"/>
                  </a:lnTo>
                  <a:lnTo>
                    <a:pt x="391326" y="391326"/>
                  </a:lnTo>
                  <a:lnTo>
                    <a:pt x="463263" y="325944"/>
                  </a:lnTo>
                  <a:lnTo>
                    <a:pt x="653186" y="443855"/>
                  </a:lnTo>
                  <a:lnTo>
                    <a:pt x="707232" y="403440"/>
                  </a:lnTo>
                  <a:lnTo>
                    <a:pt x="773055" y="363452"/>
                  </a:lnTo>
                  <a:lnTo>
                    <a:pt x="736845" y="143131"/>
                  </a:lnTo>
                  <a:lnTo>
                    <a:pt x="816011" y="104995"/>
                  </a:lnTo>
                  <a:lnTo>
                    <a:pt x="915965" y="68411"/>
                  </a:lnTo>
                  <a:lnTo>
                    <a:pt x="1046552" y="250367"/>
                  </a:lnTo>
                  <a:lnTo>
                    <a:pt x="1109401" y="234207"/>
                  </a:lnTo>
                  <a:lnTo>
                    <a:pt x="1188075" y="222200"/>
                  </a:lnTo>
                  <a:lnTo>
                    <a:pt x="1238907" y="4906"/>
                  </a:lnTo>
                  <a:close/>
                </a:path>
              </a:pathLst>
            </a:custGeom>
            <a:noFill/>
            <a:ln w="38100">
              <a:gradFill flip="none" rotWithShape="1">
                <a:gsLst>
                  <a:gs pos="38000">
                    <a:srgbClr val="1B719E"/>
                  </a:gs>
                  <a:gs pos="57000">
                    <a:srgbClr val="FF6699"/>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637565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91" y="648308"/>
            <a:ext cx="5433247" cy="1292662"/>
          </a:xfrm>
          <a:prstGeom prst="rect">
            <a:avLst/>
          </a:prstGeom>
          <a:solidFill>
            <a:schemeClr val="bg1"/>
          </a:solidFill>
        </p:spPr>
        <p:txBody>
          <a:bodyPr wrap="square" lIns="0" tIns="0" rIns="0" bIns="0" rtlCol="0">
            <a:spAutoFit/>
          </a:bodyPr>
          <a:lstStyle/>
          <a:p>
            <a:pPr algn="ctr"/>
            <a:r>
              <a:rPr lang="ru-RU" sz="2800" b="1" dirty="0" smtClean="0">
                <a:solidFill>
                  <a:srgbClr val="FF0000"/>
                </a:solidFill>
                <a:latin typeface="Times New Roman" panose="02020603050405020304" pitchFamily="18" charset="0"/>
                <a:cs typeface="Times New Roman" panose="02020603050405020304" pitchFamily="18" charset="0"/>
              </a:rPr>
              <a:t>Методический </a:t>
            </a:r>
          </a:p>
          <a:p>
            <a:pPr algn="ctr"/>
            <a:r>
              <a:rPr lang="ru-RU" sz="2800" b="1" dirty="0" smtClean="0">
                <a:solidFill>
                  <a:srgbClr val="FF0000"/>
                </a:solidFill>
                <a:latin typeface="Times New Roman" panose="02020603050405020304" pitchFamily="18" charset="0"/>
                <a:cs typeface="Times New Roman" panose="02020603050405020304" pitchFamily="18" charset="0"/>
              </a:rPr>
              <a:t>конструктор</a:t>
            </a:r>
          </a:p>
          <a:p>
            <a:pPr algn="ctr"/>
            <a:r>
              <a:rPr lang="ru-RU" sz="2800" b="1" dirty="0" smtClean="0">
                <a:solidFill>
                  <a:srgbClr val="C00000"/>
                </a:solidFill>
                <a:latin typeface="Times New Roman" panose="02020603050405020304" pitchFamily="18" charset="0"/>
                <a:cs typeface="Times New Roman" panose="02020603050405020304" pitchFamily="18" charset="0"/>
              </a:rPr>
              <a:t> </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414115" y="2654297"/>
            <a:ext cx="3773899" cy="357849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pic>
        <p:nvPicPr>
          <p:cNvPr id="7" name="Рисунок 6" descr="C:\Users\Admin\Desktop\конструктор.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6408" y="3586989"/>
            <a:ext cx="2873375" cy="2513330"/>
          </a:xfrm>
          <a:prstGeom prst="rect">
            <a:avLst/>
          </a:prstGeom>
          <a:noFill/>
          <a:ln>
            <a:noFill/>
          </a:ln>
        </p:spPr>
      </p:pic>
      <p:sp>
        <p:nvSpPr>
          <p:cNvPr id="4" name="Прямоугольник 3"/>
          <p:cNvSpPr/>
          <p:nvPr/>
        </p:nvSpPr>
        <p:spPr>
          <a:xfrm>
            <a:off x="1652337" y="2802079"/>
            <a:ext cx="3352800" cy="646331"/>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МЕТОДИЧЕСКИЙ               </a:t>
            </a:r>
          </a:p>
          <a:p>
            <a:pPr algn="ctr"/>
            <a:r>
              <a:rPr lang="ru-RU" b="1" dirty="0">
                <a:latin typeface="Times New Roman" panose="02020603050405020304" pitchFamily="18" charset="0"/>
                <a:cs typeface="Times New Roman" panose="02020603050405020304" pitchFamily="18" charset="0"/>
              </a:rPr>
              <a:t>   КОНСТРУКТОР </a:t>
            </a:r>
          </a:p>
        </p:txBody>
      </p:sp>
      <p:sp>
        <p:nvSpPr>
          <p:cNvPr id="8" name="Прямоугольник 7"/>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8130" t="30404" r="17661" b="29460"/>
          <a:stretch/>
        </p:blipFill>
        <p:spPr>
          <a:xfrm>
            <a:off x="201014" y="172286"/>
            <a:ext cx="1213103" cy="426538"/>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337" y="169390"/>
            <a:ext cx="440818" cy="419138"/>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8689" y="181224"/>
            <a:ext cx="487965" cy="417600"/>
          </a:xfrm>
          <a:prstGeom prst="rect">
            <a:avLst/>
          </a:prstGeom>
        </p:spPr>
      </p:pic>
      <p:sp>
        <p:nvSpPr>
          <p:cNvPr id="12" name="Скругленный прямоугольник 11"/>
          <p:cNvSpPr/>
          <p:nvPr/>
        </p:nvSpPr>
        <p:spPr>
          <a:xfrm flipH="1">
            <a:off x="-267203" y="1781966"/>
            <a:ext cx="2628738" cy="521208"/>
          </a:xfrm>
          <a:prstGeom prst="roundRect">
            <a:avLst>
              <a:gd name="adj" fmla="val 50000"/>
            </a:avLst>
          </a:prstGeom>
          <a:gradFill flip="none" rotWithShape="1">
            <a:gsLst>
              <a:gs pos="13000">
                <a:srgbClr val="1B719E"/>
              </a:gs>
              <a:gs pos="4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Равнобедренный треугольник 12"/>
          <p:cNvSpPr/>
          <p:nvPr/>
        </p:nvSpPr>
        <p:spPr>
          <a:xfrm rot="5400000">
            <a:off x="1992130" y="1675055"/>
            <a:ext cx="1021206" cy="73503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Picture 2" descr="C:\Users\Admin\Desktop\конструктор.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0873" y="181224"/>
            <a:ext cx="4523049" cy="603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32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655" y="2050980"/>
            <a:ext cx="11533657" cy="430887"/>
          </a:xfrm>
          <a:prstGeom prst="rect">
            <a:avLst/>
          </a:prstGeom>
          <a:solidFill>
            <a:schemeClr val="bg1"/>
          </a:solidFill>
        </p:spPr>
        <p:txBody>
          <a:bodyPr wrap="square" lIns="0" tIns="0" rIns="0" bIns="0" rtlCol="0">
            <a:spAutoFit/>
          </a:bodyPr>
          <a:lstStyle/>
          <a:p>
            <a:pPr algn="ctr"/>
            <a:r>
              <a:rPr lang="ru-RU" sz="2800" b="1" dirty="0" smtClean="0">
                <a:solidFill>
                  <a:srgbClr val="C00000"/>
                </a:solidFill>
                <a:latin typeface="Times New Roman" panose="02020603050405020304" pitchFamily="18" charset="0"/>
                <a:cs typeface="Times New Roman" panose="02020603050405020304" pitchFamily="18" charset="0"/>
              </a:rPr>
              <a:t>Кто и кого может наставлять?</a:t>
            </a:r>
          </a:p>
        </p:txBody>
      </p:sp>
      <p:sp>
        <p:nvSpPr>
          <p:cNvPr id="8" name="TextBox 7"/>
          <p:cNvSpPr txBox="1"/>
          <p:nvPr/>
        </p:nvSpPr>
        <p:spPr>
          <a:xfrm>
            <a:off x="948300" y="2618072"/>
            <a:ext cx="8195699" cy="3693319"/>
          </a:xfrm>
          <a:prstGeom prst="rect">
            <a:avLst/>
          </a:prstGeom>
          <a:solidFill>
            <a:schemeClr val="bg1"/>
          </a:solidFill>
        </p:spPr>
        <p:txBody>
          <a:bodyPr wrap="square" lIns="0" tIns="0" rIns="0" bIns="0" rtlCol="0">
            <a:spAutoFit/>
          </a:bodyPr>
          <a:lstStyle/>
          <a:p>
            <a:r>
              <a:rPr lang="ru-RU" sz="2000" b="1" dirty="0" smtClean="0">
                <a:solidFill>
                  <a:srgbClr val="C00000"/>
                </a:solidFill>
                <a:latin typeface="Times New Roman" panose="02020603050405020304" pitchFamily="18" charset="0"/>
                <a:cs typeface="Times New Roman" panose="02020603050405020304" pitchFamily="18" charset="0"/>
              </a:rPr>
              <a:t>Наставляемые</a:t>
            </a:r>
          </a:p>
          <a:p>
            <a:pPr marL="457200" indent="-457200">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с</a:t>
            </a:r>
            <a:r>
              <a:rPr lang="ru-RU" sz="2000" b="1" dirty="0" smtClean="0">
                <a:latin typeface="Times New Roman" panose="02020603050405020304" pitchFamily="18" charset="0"/>
                <a:cs typeface="Times New Roman" panose="02020603050405020304" pitchFamily="18" charset="0"/>
              </a:rPr>
              <a:t>туденты</a:t>
            </a:r>
          </a:p>
          <a:p>
            <a:pPr marL="457200" indent="-457200">
              <a:buFont typeface="Arial" panose="020B0604020202020204" pitchFamily="34" charset="0"/>
              <a:buChar char="•"/>
            </a:pPr>
            <a:r>
              <a:rPr lang="ru-RU" sz="2000" b="1" dirty="0" smtClean="0">
                <a:latin typeface="Times New Roman" panose="02020603050405020304" pitchFamily="18" charset="0"/>
                <a:cs typeface="Times New Roman" panose="02020603050405020304" pitchFamily="18" charset="0"/>
              </a:rPr>
              <a:t>молодой </a:t>
            </a:r>
            <a:r>
              <a:rPr lang="ru-RU" sz="2000" b="1" dirty="0">
                <a:latin typeface="Times New Roman" panose="02020603050405020304" pitchFamily="18" charset="0"/>
                <a:cs typeface="Times New Roman" panose="02020603050405020304" pitchFamily="18" charset="0"/>
              </a:rPr>
              <a:t>педагог, только пришедший в </a:t>
            </a:r>
            <a:r>
              <a:rPr lang="ru-RU" sz="2000" b="1" dirty="0" smtClean="0">
                <a:latin typeface="Times New Roman" panose="02020603050405020304" pitchFamily="18" charset="0"/>
                <a:cs typeface="Times New Roman" panose="02020603050405020304" pitchFamily="18" charset="0"/>
              </a:rPr>
              <a:t>профессию</a:t>
            </a:r>
          </a:p>
          <a:p>
            <a:pPr marL="457200" indent="-457200">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педагог после длительного перерыва в работе (декретный отпуск) или при вторичной адаптации (переход из другого ДОУ, долго работал на яслях и его перевели на сад,…)</a:t>
            </a:r>
            <a:r>
              <a:rPr lang="ru-RU" sz="2000" b="1" dirty="0" smtClean="0">
                <a:solidFill>
                  <a:srgbClr val="C00000"/>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опытный педагог, испытывающий потребность в освоении новой технологии или </a:t>
            </a:r>
            <a:r>
              <a:rPr lang="ru-RU" sz="2000" b="1" dirty="0" smtClean="0">
                <a:latin typeface="Times New Roman" panose="02020603050405020304" pitchFamily="18" charset="0"/>
                <a:cs typeface="Times New Roman" panose="02020603050405020304" pitchFamily="18" charset="0"/>
              </a:rPr>
              <a:t>приобретении новых навыков</a:t>
            </a:r>
          </a:p>
          <a:p>
            <a:pPr marL="457200" indent="-457200">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группа педагогов объединённых одной </a:t>
            </a:r>
            <a:r>
              <a:rPr lang="ru-RU" sz="2000" b="1" dirty="0" smtClean="0">
                <a:latin typeface="Times New Roman" panose="02020603050405020304" pitchFamily="18" charset="0"/>
                <a:cs typeface="Times New Roman" panose="02020603050405020304" pitchFamily="18" charset="0"/>
              </a:rPr>
              <a:t>проблемой</a:t>
            </a:r>
          </a:p>
          <a:p>
            <a:pPr marL="457200" indent="-457200">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педагог, планирующий продвижение по карьерной </a:t>
            </a:r>
            <a:r>
              <a:rPr lang="ru-RU" sz="2000" b="1" dirty="0" smtClean="0">
                <a:latin typeface="Times New Roman" panose="02020603050405020304" pitchFamily="18" charset="0"/>
                <a:cs typeface="Times New Roman" panose="02020603050405020304" pitchFamily="18" charset="0"/>
              </a:rPr>
              <a:t>лестнице</a:t>
            </a:r>
          </a:p>
          <a:p>
            <a:pPr marL="457200" indent="-457200">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педагог, планирующий участие в конкурсе (воспитатель года, лучший педагог-психолог,…)</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8655" y="142200"/>
            <a:ext cx="11533657" cy="1477328"/>
          </a:xfrm>
          <a:prstGeom prst="rect">
            <a:avLst/>
          </a:prstGeom>
          <a:solidFill>
            <a:schemeClr val="bg1"/>
          </a:solidFill>
        </p:spPr>
        <p:txBody>
          <a:bodyPr wrap="square" lIns="0" tIns="0" rIns="0" bIns="0" rtlCol="0">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СПРАВОЧНЫЙ МАТЕРИАЛ ДЛЯ РАБОТЫ </a:t>
            </a:r>
          </a:p>
          <a:p>
            <a:pPr algn="ctr"/>
            <a:r>
              <a:rPr lang="ru-RU" sz="2400" b="1" dirty="0" smtClean="0">
                <a:solidFill>
                  <a:srgbClr val="FF0000"/>
                </a:solidFill>
                <a:latin typeface="Times New Roman" panose="02020603050405020304" pitchFamily="18" charset="0"/>
                <a:cs typeface="Times New Roman" panose="02020603050405020304" pitchFamily="18" charset="0"/>
              </a:rPr>
              <a:t>ПЕДАГОГА-НАСТАВНИКА</a:t>
            </a:r>
          </a:p>
          <a:p>
            <a:pPr algn="ctr"/>
            <a:endParaRPr lang="ru-RU" sz="2400" b="1" dirty="0">
              <a:solidFill>
                <a:srgbClr val="FF0000"/>
              </a:solidFill>
              <a:latin typeface="Times New Roman" panose="02020603050405020304" pitchFamily="18" charset="0"/>
              <a:cs typeface="Times New Roman" panose="02020603050405020304" pitchFamily="18" charset="0"/>
            </a:endParaRPr>
          </a:p>
          <a:p>
            <a:pPr algn="ctr"/>
            <a:endParaRPr lang="ru-RU" sz="2400" b="1" dirty="0" smtClean="0">
              <a:solidFill>
                <a:srgbClr val="C00000"/>
              </a:solidFill>
              <a:latin typeface="Times New Roman" panose="02020603050405020304" pitchFamily="18" charset="0"/>
              <a:cs typeface="Times New Roman" panose="02020603050405020304" pitchFamily="18" charset="0"/>
            </a:endParaRPr>
          </a:p>
        </p:txBody>
      </p:sp>
      <p:sp>
        <p:nvSpPr>
          <p:cNvPr id="2" name="Стрелка вниз 1"/>
          <p:cNvSpPr/>
          <p:nvPr/>
        </p:nvSpPr>
        <p:spPr>
          <a:xfrm>
            <a:off x="2063112" y="874341"/>
            <a:ext cx="375385" cy="114540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75000"/>
                </a:schemeClr>
              </a:solidFill>
            </a:endParaRPr>
          </a:p>
        </p:txBody>
      </p:sp>
      <p:sp>
        <p:nvSpPr>
          <p:cNvPr id="13" name="Прямоугольник 12"/>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8332901" y="911018"/>
            <a:ext cx="375385" cy="114540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75000"/>
                </a:schemeClr>
              </a:solidFill>
            </a:endParaRPr>
          </a:p>
        </p:txBody>
      </p:sp>
      <p:sp>
        <p:nvSpPr>
          <p:cNvPr id="15" name="Стрелка вниз 14"/>
          <p:cNvSpPr/>
          <p:nvPr/>
        </p:nvSpPr>
        <p:spPr>
          <a:xfrm>
            <a:off x="7543193" y="905573"/>
            <a:ext cx="375385" cy="114540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75000"/>
                </a:schemeClr>
              </a:solidFill>
            </a:endParaRPr>
          </a:p>
        </p:txBody>
      </p:sp>
      <p:sp>
        <p:nvSpPr>
          <p:cNvPr id="16" name="Стрелка вниз 15"/>
          <p:cNvSpPr/>
          <p:nvPr/>
        </p:nvSpPr>
        <p:spPr>
          <a:xfrm>
            <a:off x="6661120" y="905573"/>
            <a:ext cx="375385" cy="114540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75000"/>
                </a:schemeClr>
              </a:solidFill>
            </a:endParaRPr>
          </a:p>
        </p:txBody>
      </p:sp>
      <p:sp>
        <p:nvSpPr>
          <p:cNvPr id="17" name="Стрелка вниз 16"/>
          <p:cNvSpPr/>
          <p:nvPr/>
        </p:nvSpPr>
        <p:spPr>
          <a:xfrm>
            <a:off x="5834465" y="905573"/>
            <a:ext cx="375385" cy="114540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75000"/>
                </a:schemeClr>
              </a:solidFill>
            </a:endParaRPr>
          </a:p>
        </p:txBody>
      </p:sp>
      <p:sp>
        <p:nvSpPr>
          <p:cNvPr id="18" name="Стрелка вниз 17"/>
          <p:cNvSpPr/>
          <p:nvPr/>
        </p:nvSpPr>
        <p:spPr>
          <a:xfrm>
            <a:off x="5046149" y="899336"/>
            <a:ext cx="375385" cy="114540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75000"/>
                </a:schemeClr>
              </a:solidFill>
            </a:endParaRPr>
          </a:p>
        </p:txBody>
      </p:sp>
      <p:sp>
        <p:nvSpPr>
          <p:cNvPr id="19" name="Стрелка вниз 18"/>
          <p:cNvSpPr/>
          <p:nvPr/>
        </p:nvSpPr>
        <p:spPr>
          <a:xfrm>
            <a:off x="4255047" y="880864"/>
            <a:ext cx="375385" cy="114540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75000"/>
                </a:schemeClr>
              </a:solidFill>
            </a:endParaRPr>
          </a:p>
        </p:txBody>
      </p:sp>
      <p:sp>
        <p:nvSpPr>
          <p:cNvPr id="20" name="Стрелка вниз 19"/>
          <p:cNvSpPr/>
          <p:nvPr/>
        </p:nvSpPr>
        <p:spPr>
          <a:xfrm>
            <a:off x="3468303" y="874342"/>
            <a:ext cx="375385" cy="114540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75000"/>
                </a:schemeClr>
              </a:solidFill>
            </a:endParaRPr>
          </a:p>
        </p:txBody>
      </p:sp>
      <p:sp>
        <p:nvSpPr>
          <p:cNvPr id="21" name="Стрелка вниз 20"/>
          <p:cNvSpPr/>
          <p:nvPr/>
        </p:nvSpPr>
        <p:spPr>
          <a:xfrm>
            <a:off x="2752873" y="880864"/>
            <a:ext cx="375385" cy="114540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75000"/>
                </a:schemeClr>
              </a:solidFill>
            </a:endParaRPr>
          </a:p>
        </p:txBody>
      </p:sp>
      <p:pic>
        <p:nvPicPr>
          <p:cNvPr id="22" name="Рисунок 21"/>
          <p:cNvPicPr>
            <a:picLocks noChangeAspect="1"/>
          </p:cNvPicPr>
          <p:nvPr/>
        </p:nvPicPr>
        <p:blipFill rotWithShape="1">
          <a:blip r:embed="rId2" cstate="print">
            <a:extLst>
              <a:ext uri="{28A0092B-C50C-407E-A947-70E740481C1C}">
                <a14:useLocalDpi xmlns:a14="http://schemas.microsoft.com/office/drawing/2010/main" val="0"/>
              </a:ext>
            </a:extLst>
          </a:blip>
          <a:srcRect l="18130" t="30404" r="17661" b="29460"/>
          <a:stretch/>
        </p:blipFill>
        <p:spPr>
          <a:xfrm>
            <a:off x="9467271" y="160200"/>
            <a:ext cx="1213103" cy="426538"/>
          </a:xfrm>
          <a:prstGeom prst="rect">
            <a:avLst/>
          </a:prstGeom>
        </p:spPr>
      </p:pic>
      <p:pic>
        <p:nvPicPr>
          <p:cNvPr id="23" name="Рисунок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521" y="136471"/>
            <a:ext cx="440818" cy="419138"/>
          </a:xfrm>
          <a:prstGeom prst="rect">
            <a:avLst/>
          </a:prstGeom>
        </p:spPr>
      </p:pic>
      <p:pic>
        <p:nvPicPr>
          <p:cNvPr id="24" name="Рисунок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8329" y="146669"/>
            <a:ext cx="487965" cy="417600"/>
          </a:xfrm>
          <a:prstGeom prst="rect">
            <a:avLst/>
          </a:prstGeom>
        </p:spPr>
      </p:pic>
    </p:spTree>
    <p:extLst>
      <p:ext uri="{BB962C8B-B14F-4D97-AF65-F5344CB8AC3E}">
        <p14:creationId xmlns:p14="http://schemas.microsoft.com/office/powerpoint/2010/main" val="339267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488266" y="227107"/>
            <a:ext cx="11703734" cy="6370975"/>
          </a:xfrm>
          <a:prstGeom prst="rect">
            <a:avLst/>
          </a:prstGeom>
          <a:solidFill>
            <a:schemeClr val="bg1"/>
          </a:solidFill>
        </p:spPr>
        <p:txBody>
          <a:bodyPr wrap="square" lIns="0" tIns="0" rIns="0" bIns="0" rtlCol="0">
            <a:spAutoFit/>
          </a:bodyPr>
          <a:lstStyle/>
          <a:p>
            <a:r>
              <a:rPr lang="ru-RU" sz="2000" b="1" dirty="0" smtClean="0">
                <a:solidFill>
                  <a:srgbClr val="C00000"/>
                </a:solidFill>
                <a:latin typeface="Times New Roman" panose="02020603050405020304" pitchFamily="18" charset="0"/>
                <a:cs typeface="Times New Roman" panose="02020603050405020304" pitchFamily="18" charset="0"/>
              </a:rPr>
              <a:t>Наставники</a:t>
            </a:r>
          </a:p>
          <a:p>
            <a:pPr marL="342900" indent="-342900">
              <a:buFont typeface="Arial" panose="020B0604020202020204" pitchFamily="34" charset="0"/>
              <a:buChar char="•"/>
            </a:pPr>
            <a:r>
              <a:rPr lang="ru-RU" sz="2000" b="1" dirty="0">
                <a:solidFill>
                  <a:srgbClr val="FF0000"/>
                </a:solidFill>
                <a:latin typeface="Times New Roman" panose="02020603050405020304" pitchFamily="18" charset="0"/>
                <a:cs typeface="Times New Roman" panose="02020603050405020304" pitchFamily="18" charset="0"/>
              </a:rPr>
              <a:t>руководитель образовательной организации – педагог</a:t>
            </a:r>
          </a:p>
          <a:p>
            <a:r>
              <a:rPr lang="ru-RU" sz="2000" b="1" dirty="0" smtClean="0">
                <a:latin typeface="Times New Roman" panose="02020603050405020304" pitchFamily="18" charset="0"/>
                <a:cs typeface="Times New Roman" panose="02020603050405020304" pitchFamily="18" charset="0"/>
              </a:rPr>
              <a:t>        1.создание </a:t>
            </a:r>
            <a:r>
              <a:rPr lang="ru-RU" sz="2000" b="1" dirty="0">
                <a:latin typeface="Times New Roman" panose="02020603050405020304" pitchFamily="18" charset="0"/>
                <a:cs typeface="Times New Roman" panose="02020603050405020304" pitchFamily="18" charset="0"/>
              </a:rPr>
              <a:t>условий для профессионального становления, закрепление в профессии</a:t>
            </a: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        2.формирование </a:t>
            </a:r>
            <a:r>
              <a:rPr lang="ru-RU" sz="2000" b="1" dirty="0">
                <a:latin typeface="Times New Roman" panose="02020603050405020304" pitchFamily="18" charset="0"/>
                <a:cs typeface="Times New Roman" panose="02020603050405020304" pitchFamily="18" charset="0"/>
              </a:rPr>
              <a:t>сплоченного, творческого, эффективного коллектива 3.снижение показателя текучести кадров, </a:t>
            </a:r>
            <a:r>
              <a:rPr lang="ru-RU" sz="2000" b="1" dirty="0" smtClean="0">
                <a:latin typeface="Times New Roman" panose="02020603050405020304" pitchFamily="18" charset="0"/>
                <a:cs typeface="Times New Roman" panose="02020603050405020304" pitchFamily="18" charset="0"/>
              </a:rPr>
              <a:t>выгорания</a:t>
            </a:r>
          </a:p>
          <a:p>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педагогических </a:t>
            </a:r>
            <a:r>
              <a:rPr lang="ru-RU" sz="2000" b="1" dirty="0">
                <a:latin typeface="Times New Roman" panose="02020603050405020304" pitchFamily="18" charset="0"/>
                <a:cs typeface="Times New Roman" panose="02020603050405020304" pitchFamily="18" charset="0"/>
              </a:rPr>
              <a:t>работников, развитие форм их горизонтальной и вертикальной мобильности;</a:t>
            </a:r>
          </a:p>
          <a:p>
            <a:r>
              <a:rPr lang="ru-RU" sz="2000" b="1" dirty="0" smtClean="0">
                <a:latin typeface="Times New Roman" panose="02020603050405020304" pitchFamily="18" charset="0"/>
                <a:cs typeface="Times New Roman" panose="02020603050405020304" pitchFamily="18" charset="0"/>
              </a:rPr>
              <a:t>        4.повышение </a:t>
            </a:r>
            <a:r>
              <a:rPr lang="ru-RU" sz="2000" b="1" dirty="0">
                <a:latin typeface="Times New Roman" panose="02020603050405020304" pitchFamily="18" charset="0"/>
                <a:cs typeface="Times New Roman" panose="02020603050405020304" pitchFamily="18" charset="0"/>
              </a:rPr>
              <a:t>укрепление позитивного имиджа педагога;</a:t>
            </a:r>
          </a:p>
          <a:p>
            <a:r>
              <a:rPr lang="ru-RU" sz="2000" b="1" dirty="0" smtClean="0">
                <a:latin typeface="Times New Roman" panose="02020603050405020304" pitchFamily="18" charset="0"/>
                <a:cs typeface="Times New Roman" panose="02020603050405020304" pitchFamily="18" charset="0"/>
              </a:rPr>
              <a:t>        5.восполнение </a:t>
            </a:r>
            <a:r>
              <a:rPr lang="ru-RU" sz="2000" b="1" dirty="0">
                <a:latin typeface="Times New Roman" panose="02020603050405020304" pitchFamily="18" charset="0"/>
                <a:cs typeface="Times New Roman" panose="02020603050405020304" pitchFamily="18" charset="0"/>
              </a:rPr>
              <a:t>предметных, психолого-педагогических, методологических дефицитов </a:t>
            </a:r>
            <a:endParaRPr lang="ru-RU" sz="2000" b="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ru-RU" sz="2000" b="1" dirty="0" smtClean="0">
                <a:solidFill>
                  <a:srgbClr val="FF0000"/>
                </a:solidFill>
                <a:latin typeface="Times New Roman" panose="02020603050405020304" pitchFamily="18" charset="0"/>
                <a:cs typeface="Times New Roman" panose="02020603050405020304" pitchFamily="18" charset="0"/>
              </a:rPr>
              <a:t>   работодатель </a:t>
            </a:r>
            <a:r>
              <a:rPr lang="ru-RU" sz="2000" b="1" dirty="0">
                <a:solidFill>
                  <a:srgbClr val="FF0000"/>
                </a:solidFill>
                <a:latin typeface="Times New Roman" panose="02020603050405020304" pitchFamily="18" charset="0"/>
                <a:cs typeface="Times New Roman" panose="02020603050405020304" pitchFamily="18" charset="0"/>
              </a:rPr>
              <a:t>- студент педагогического вуза/колледжа</a:t>
            </a:r>
          </a:p>
          <a:p>
            <a:r>
              <a:rPr lang="ru-RU" sz="2000" b="1" dirty="0" smtClean="0">
                <a:latin typeface="Times New Roman" panose="02020603050405020304" pitchFamily="18" charset="0"/>
                <a:cs typeface="Times New Roman" panose="02020603050405020304" pitchFamily="18" charset="0"/>
              </a:rPr>
              <a:t>       В </a:t>
            </a:r>
            <a:r>
              <a:rPr lang="ru-RU" sz="2000" b="1" dirty="0">
                <a:latin typeface="Times New Roman" panose="02020603050405020304" pitchFamily="18" charset="0"/>
                <a:cs typeface="Times New Roman" panose="02020603050405020304" pitchFamily="18" charset="0"/>
              </a:rPr>
              <a:t>наставничестве студентов ведущая роль, в большей степени организационная, принадлежит руководителю образовательной </a:t>
            </a:r>
            <a:endParaRPr lang="ru-RU" sz="2000" b="1" dirty="0" smtClean="0">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организации</a:t>
            </a:r>
            <a:r>
              <a:rPr lang="ru-RU" sz="2000" b="1" dirty="0">
                <a:latin typeface="Times New Roman" panose="02020603050405020304" pitchFamily="18" charset="0"/>
                <a:cs typeface="Times New Roman" panose="02020603050405020304" pitchFamily="18" charset="0"/>
              </a:rPr>
              <a:t>. Вместе с тем руководитель может осуществлять прямые наставнические функции</a:t>
            </a:r>
            <a:r>
              <a:rPr lang="ru-RU" sz="2000" b="1" dirty="0" smtClean="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ru-RU" sz="2000" b="1" dirty="0" smtClean="0">
                <a:solidFill>
                  <a:srgbClr val="FF0000"/>
                </a:solidFill>
                <a:latin typeface="Times New Roman" panose="02020603050405020304" pitchFamily="18" charset="0"/>
                <a:cs typeface="Times New Roman" panose="02020603050405020304" pitchFamily="18" charset="0"/>
              </a:rPr>
              <a:t>   педагог- </a:t>
            </a:r>
            <a:r>
              <a:rPr lang="ru-RU" sz="2000" b="1" dirty="0">
                <a:solidFill>
                  <a:srgbClr val="FF0000"/>
                </a:solidFill>
                <a:latin typeface="Times New Roman" panose="02020603050405020304" pitchFamily="18" charset="0"/>
                <a:cs typeface="Times New Roman" panose="02020603050405020304" pitchFamily="18" charset="0"/>
              </a:rPr>
              <a:t>студент педагогического вуза/колледжа </a:t>
            </a:r>
          </a:p>
          <a:p>
            <a:r>
              <a:rPr lang="ru-RU" sz="2000" b="1" dirty="0" smtClean="0">
                <a:latin typeface="Times New Roman" panose="02020603050405020304" pitchFamily="18" charset="0"/>
                <a:cs typeface="Times New Roman" panose="02020603050405020304" pitchFamily="18" charset="0"/>
              </a:rPr>
              <a:t>       Наставнические </a:t>
            </a:r>
            <a:r>
              <a:rPr lang="ru-RU" sz="2000" b="1" dirty="0">
                <a:latin typeface="Times New Roman" panose="02020603050405020304" pitchFamily="18" charset="0"/>
                <a:cs typeface="Times New Roman" panose="02020603050405020304" pitchFamily="18" charset="0"/>
              </a:rPr>
              <a:t>действия по отношению к студенту выполняют члены педагогического коллектива образовательной организации</a:t>
            </a:r>
            <a:r>
              <a:rPr lang="ru-RU" sz="2000" b="1" dirty="0" smtClean="0">
                <a:latin typeface="Times New Roman" panose="02020603050405020304" pitchFamily="18" charset="0"/>
                <a:cs typeface="Times New Roman" panose="02020603050405020304" pitchFamily="18" charset="0"/>
              </a:rPr>
              <a:t>,</a:t>
            </a:r>
          </a:p>
          <a:p>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вовлеченные </a:t>
            </a:r>
            <a:r>
              <a:rPr lang="ru-RU" sz="2000" b="1" dirty="0">
                <a:latin typeface="Times New Roman" panose="02020603050405020304" pitchFamily="18" charset="0"/>
                <a:cs typeface="Times New Roman" panose="02020603050405020304" pitchFamily="18" charset="0"/>
              </a:rPr>
              <a:t>в технологии наставничества и разделяющий ее </a:t>
            </a:r>
            <a:r>
              <a:rPr lang="ru-RU" sz="2000" b="1" dirty="0" smtClean="0">
                <a:latin typeface="Times New Roman" panose="02020603050405020304" pitchFamily="18" charset="0"/>
                <a:cs typeface="Times New Roman" panose="02020603050405020304" pitchFamily="18" charset="0"/>
              </a:rPr>
              <a:t>ценности</a:t>
            </a:r>
          </a:p>
          <a:p>
            <a:pPr marL="171450" indent="-171450">
              <a:buFont typeface="Arial" panose="020B0604020202020204" pitchFamily="34" charset="0"/>
              <a:buChar char="•"/>
            </a:pPr>
            <a:r>
              <a:rPr lang="ru-RU" sz="2000" b="1" dirty="0" smtClean="0">
                <a:solidFill>
                  <a:srgbClr val="FF0000"/>
                </a:solidFill>
                <a:latin typeface="Times New Roman" panose="02020603050405020304" pitchFamily="18" charset="0"/>
                <a:cs typeface="Times New Roman" panose="02020603050405020304" pitchFamily="18" charset="0"/>
              </a:rPr>
              <a:t>   педагог </a:t>
            </a:r>
            <a:r>
              <a:rPr lang="ru-RU" sz="2000" b="1" dirty="0">
                <a:solidFill>
                  <a:srgbClr val="FF0000"/>
                </a:solidFill>
                <a:latin typeface="Times New Roman" panose="02020603050405020304" pitchFamily="18" charset="0"/>
                <a:cs typeface="Times New Roman" panose="02020603050405020304" pitchFamily="18" charset="0"/>
              </a:rPr>
              <a:t>вуза/колледжа - молодой педагог образовательной </a:t>
            </a:r>
            <a:r>
              <a:rPr lang="ru-RU" sz="2000" b="1" dirty="0" smtClean="0">
                <a:solidFill>
                  <a:srgbClr val="FF0000"/>
                </a:solidFill>
                <a:latin typeface="Times New Roman" panose="02020603050405020304" pitchFamily="18" charset="0"/>
                <a:cs typeface="Times New Roman" panose="02020603050405020304" pitchFamily="18" charset="0"/>
              </a:rPr>
              <a:t>организации</a:t>
            </a:r>
            <a:endParaRPr lang="ru-RU" sz="2000" b="1" dirty="0">
              <a:solidFill>
                <a:srgbClr val="FF0000"/>
              </a:solidFill>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       Такая </a:t>
            </a:r>
            <a:r>
              <a:rPr lang="ru-RU" sz="2000" b="1" dirty="0">
                <a:latin typeface="Times New Roman" panose="02020603050405020304" pitchFamily="18" charset="0"/>
                <a:cs typeface="Times New Roman" panose="02020603050405020304" pitchFamily="18" charset="0"/>
              </a:rPr>
              <a:t>форма наставничества призвана повысить ответственность колледжей и вузов за качество подготовки молодых специалистов </a:t>
            </a:r>
            <a:r>
              <a:rPr lang="ru-RU" sz="2000" b="1" dirty="0" smtClean="0">
                <a:latin typeface="Times New Roman" panose="02020603050405020304" pitchFamily="18" charset="0"/>
                <a:cs typeface="Times New Roman" panose="02020603050405020304" pitchFamily="18" charset="0"/>
              </a:rPr>
              <a:t>для</a:t>
            </a:r>
          </a:p>
          <a:p>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работы </a:t>
            </a:r>
            <a:r>
              <a:rPr lang="ru-RU" sz="2000" b="1" dirty="0">
                <a:latin typeface="Times New Roman" panose="02020603050405020304" pitchFamily="18" charset="0"/>
                <a:cs typeface="Times New Roman" panose="02020603050405020304" pitchFamily="18" charset="0"/>
              </a:rPr>
              <a:t>в системе образования.</a:t>
            </a:r>
          </a:p>
          <a:p>
            <a:endParaRPr lang="ru-RU" sz="1400" b="1" dirty="0" smtClean="0">
              <a:solidFill>
                <a:srgbClr val="C00000"/>
              </a:solidFill>
              <a:latin typeface="Times New Roman" panose="02020603050405020304" pitchFamily="18" charset="0"/>
              <a:cs typeface="Times New Roman" panose="02020603050405020304" pitchFamily="18" charset="0"/>
            </a:endParaRPr>
          </a:p>
        </p:txBody>
      </p:sp>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val="0"/>
              </a:ext>
            </a:extLst>
          </a:blip>
          <a:srcRect l="18130" t="30404" r="17661" b="29460"/>
          <a:stretch/>
        </p:blipFill>
        <p:spPr>
          <a:xfrm>
            <a:off x="9089473" y="349090"/>
            <a:ext cx="1213103" cy="426538"/>
          </a:xfrm>
          <a:prstGeom prst="rect">
            <a:avLst/>
          </a:prstGeom>
        </p:spPr>
      </p:pic>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30" y="352790"/>
            <a:ext cx="440818" cy="419138"/>
          </a:xfrm>
          <a:prstGeom prst="rect">
            <a:avLst/>
          </a:prstGeom>
        </p:spPr>
      </p:pic>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902" y="353559"/>
            <a:ext cx="487965" cy="417600"/>
          </a:xfrm>
          <a:prstGeom prst="rect">
            <a:avLst/>
          </a:prstGeom>
        </p:spPr>
      </p:pic>
      <p:sp>
        <p:nvSpPr>
          <p:cNvPr id="28" name="Скругленный прямоугольник 27"/>
          <p:cNvSpPr/>
          <p:nvPr/>
        </p:nvSpPr>
        <p:spPr>
          <a:xfrm flipH="1">
            <a:off x="11581136" y="369458"/>
            <a:ext cx="939110" cy="422069"/>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40510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flipH="1">
            <a:off x="11581136" y="369458"/>
            <a:ext cx="939110" cy="422069"/>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330225" y="205008"/>
            <a:ext cx="11720466" cy="6155531"/>
          </a:xfrm>
          <a:prstGeom prst="rect">
            <a:avLst/>
          </a:prstGeom>
          <a:solidFill>
            <a:schemeClr val="bg1"/>
          </a:solidFill>
        </p:spPr>
        <p:txBody>
          <a:bodyPr wrap="square" lIns="0" tIns="0" rIns="0" bIns="0" rtlCol="0">
            <a:spAutoFit/>
          </a:bodyPr>
          <a:lstStyle/>
          <a:p>
            <a:r>
              <a:rPr lang="ru-RU" sz="2000" b="1" dirty="0" smtClean="0">
                <a:solidFill>
                  <a:srgbClr val="FF0000"/>
                </a:solidFill>
                <a:latin typeface="Times New Roman" panose="02020603050405020304" pitchFamily="18" charset="0"/>
                <a:cs typeface="Times New Roman" panose="02020603050405020304" pitchFamily="18" charset="0"/>
              </a:rPr>
              <a:t>социальный </a:t>
            </a:r>
            <a:r>
              <a:rPr lang="ru-RU" sz="2000" b="1" dirty="0">
                <a:solidFill>
                  <a:srgbClr val="FF0000"/>
                </a:solidFill>
                <a:latin typeface="Times New Roman" panose="02020603050405020304" pitchFamily="18" charset="0"/>
                <a:cs typeface="Times New Roman" panose="02020603050405020304" pitchFamily="18" charset="0"/>
              </a:rPr>
              <a:t>партнер - педагог образовательной </a:t>
            </a:r>
            <a:r>
              <a:rPr lang="ru-RU" sz="2000" b="1" dirty="0" smtClean="0">
                <a:solidFill>
                  <a:srgbClr val="FF0000"/>
                </a:solidFill>
                <a:latin typeface="Times New Roman" panose="02020603050405020304" pitchFamily="18" charset="0"/>
                <a:cs typeface="Times New Roman" panose="02020603050405020304" pitchFamily="18" charset="0"/>
              </a:rPr>
              <a:t>организации</a:t>
            </a:r>
            <a:endParaRPr lang="ru-RU" sz="2000" b="1" dirty="0">
              <a:solidFill>
                <a:srgbClr val="FF0000"/>
              </a:solidFill>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      1.деятели </a:t>
            </a:r>
            <a:r>
              <a:rPr lang="ru-RU" sz="2000" b="1" dirty="0">
                <a:latin typeface="Times New Roman" panose="02020603050405020304" pitchFamily="18" charset="0"/>
                <a:cs typeface="Times New Roman" panose="02020603050405020304" pitchFamily="18" charset="0"/>
              </a:rPr>
              <a:t>искусств театров, (домов культуры и творчества) и т.д. </a:t>
            </a:r>
          </a:p>
          <a:p>
            <a:r>
              <a:rPr lang="ru-RU" sz="2000" b="1" dirty="0" smtClean="0">
                <a:latin typeface="Times New Roman" panose="02020603050405020304" pitchFamily="18" charset="0"/>
                <a:cs typeface="Times New Roman" panose="02020603050405020304" pitchFamily="18" charset="0"/>
              </a:rPr>
              <a:t>      2.сотрудники </a:t>
            </a:r>
            <a:r>
              <a:rPr lang="ru-RU" sz="2000" b="1" dirty="0">
                <a:latin typeface="Times New Roman" panose="02020603050405020304" pitchFamily="18" charset="0"/>
                <a:cs typeface="Times New Roman" panose="02020603050405020304" pitchFamily="18" charset="0"/>
              </a:rPr>
              <a:t>музеев, библиотек, центров военно-патриотического воспитания, члены общественных организаций (волонтерских, </a:t>
            </a:r>
            <a:r>
              <a:rPr lang="ru-RU" sz="2000" b="1" dirty="0" smtClean="0">
                <a:latin typeface="Times New Roman" panose="02020603050405020304" pitchFamily="18" charset="0"/>
                <a:cs typeface="Times New Roman" panose="02020603050405020304" pitchFamily="18" charset="0"/>
              </a:rPr>
              <a:t>молодежное </a:t>
            </a:r>
            <a:r>
              <a:rPr lang="ru-RU" sz="2000" b="1" dirty="0">
                <a:latin typeface="Times New Roman" panose="02020603050405020304" pitchFamily="18" charset="0"/>
                <a:cs typeface="Times New Roman" panose="02020603050405020304" pitchFamily="18" charset="0"/>
              </a:rPr>
              <a:t>объединение "</a:t>
            </a:r>
            <a:r>
              <a:rPr lang="ru-RU" sz="2000" b="1" dirty="0" err="1">
                <a:latin typeface="Times New Roman" panose="02020603050405020304" pitchFamily="18" charset="0"/>
                <a:cs typeface="Times New Roman" panose="02020603050405020304" pitchFamily="18" charset="0"/>
              </a:rPr>
              <a:t>Юнармия</a:t>
            </a:r>
            <a:r>
              <a:rPr lang="ru-RU" sz="2000" b="1" dirty="0">
                <a:latin typeface="Times New Roman" panose="02020603050405020304" pitchFamily="18" charset="0"/>
                <a:cs typeface="Times New Roman" panose="02020603050405020304" pitchFamily="18" charset="0"/>
              </a:rPr>
              <a:t>"). </a:t>
            </a:r>
          </a:p>
          <a:p>
            <a:r>
              <a:rPr lang="ru-RU" sz="2000" b="1" dirty="0" smtClean="0">
                <a:latin typeface="Times New Roman" panose="02020603050405020304" pitchFamily="18" charset="0"/>
                <a:cs typeface="Times New Roman" panose="02020603050405020304" pitchFamily="18" charset="0"/>
              </a:rPr>
              <a:t>       3.тренерский </a:t>
            </a:r>
            <a:r>
              <a:rPr lang="ru-RU" sz="2000" b="1" dirty="0">
                <a:latin typeface="Times New Roman" panose="02020603050405020304" pitchFamily="18" charset="0"/>
                <a:cs typeface="Times New Roman" panose="02020603050405020304" pitchFamily="18" charset="0"/>
              </a:rPr>
              <a:t>состав ведущих спортивных </a:t>
            </a:r>
          </a:p>
          <a:p>
            <a:r>
              <a:rPr lang="ru-RU" sz="2000" b="1" dirty="0" smtClean="0">
                <a:latin typeface="Times New Roman" panose="02020603050405020304" pitchFamily="18" charset="0"/>
                <a:cs typeface="Times New Roman" panose="02020603050405020304" pitchFamily="18" charset="0"/>
              </a:rPr>
              <a:t>       4.специалисты </a:t>
            </a:r>
            <a:r>
              <a:rPr lang="ru-RU" sz="2000" b="1" dirty="0" err="1">
                <a:latin typeface="Times New Roman" panose="02020603050405020304" pitchFamily="18" charset="0"/>
                <a:cs typeface="Times New Roman" panose="02020603050405020304" pitchFamily="18" charset="0"/>
              </a:rPr>
              <a:t>кванториумов</a:t>
            </a:r>
            <a:r>
              <a:rPr lang="ru-RU" sz="2000" b="1" dirty="0">
                <a:latin typeface="Times New Roman" panose="02020603050405020304" pitchFamily="18" charset="0"/>
                <a:cs typeface="Times New Roman" panose="02020603050405020304" pitchFamily="18" charset="0"/>
              </a:rPr>
              <a:t>, IT-кубов, кружков робототехники, образовательных центров </a:t>
            </a:r>
          </a:p>
          <a:p>
            <a:r>
              <a:rPr lang="ru-RU" sz="2000" b="1" dirty="0" smtClean="0">
                <a:latin typeface="Times New Roman" panose="02020603050405020304" pitchFamily="18" charset="0"/>
                <a:cs typeface="Times New Roman" panose="02020603050405020304" pitchFamily="18" charset="0"/>
              </a:rPr>
              <a:t>       5.специалисты </a:t>
            </a:r>
            <a:r>
              <a:rPr lang="ru-RU" sz="2000" b="1" dirty="0">
                <a:latin typeface="Times New Roman" panose="02020603050405020304" pitchFamily="18" charset="0"/>
                <a:cs typeface="Times New Roman" panose="02020603050405020304" pitchFamily="18" charset="0"/>
              </a:rPr>
              <a:t>психолого-педагогических и медико-социальных </a:t>
            </a:r>
            <a:r>
              <a:rPr lang="ru-RU" sz="2000" b="1" dirty="0" smtClean="0">
                <a:latin typeface="Times New Roman" panose="02020603050405020304" pitchFamily="18" charset="0"/>
                <a:cs typeface="Times New Roman" panose="02020603050405020304" pitchFamily="18" charset="0"/>
              </a:rPr>
              <a:t>центров</a:t>
            </a:r>
          </a:p>
          <a:p>
            <a:pPr marL="171450" indent="-171450">
              <a:buFont typeface="Arial" panose="020B0604020202020204" pitchFamily="34" charset="0"/>
              <a:buChar char="•"/>
            </a:pPr>
            <a:r>
              <a:rPr lang="ru-RU" sz="2000" b="1" dirty="0" smtClean="0">
                <a:solidFill>
                  <a:srgbClr val="FF0000"/>
                </a:solidFill>
                <a:latin typeface="Times New Roman" panose="02020603050405020304" pitchFamily="18" charset="0"/>
                <a:cs typeface="Times New Roman" panose="02020603050405020304" pitchFamily="18" charset="0"/>
              </a:rPr>
              <a:t>педагог-педагог</a:t>
            </a:r>
            <a:endParaRPr lang="ru-RU" sz="2000" b="1" dirty="0">
              <a:solidFill>
                <a:srgbClr val="FF0000"/>
              </a:solidFill>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      1.опытный </a:t>
            </a:r>
            <a:r>
              <a:rPr lang="ru-RU" sz="2000" b="1" dirty="0">
                <a:latin typeface="Times New Roman" panose="02020603050405020304" pitchFamily="18" charset="0"/>
                <a:cs typeface="Times New Roman" panose="02020603050405020304" pitchFamily="18" charset="0"/>
              </a:rPr>
              <a:t>педагог - молодой специалист.</a:t>
            </a:r>
          </a:p>
          <a:p>
            <a:r>
              <a:rPr lang="ru-RU" sz="2000" b="1" dirty="0" smtClean="0">
                <a:latin typeface="Times New Roman" panose="02020603050405020304" pitchFamily="18" charset="0"/>
                <a:cs typeface="Times New Roman" panose="02020603050405020304" pitchFamily="18" charset="0"/>
              </a:rPr>
              <a:t>      2.лидер </a:t>
            </a:r>
            <a:r>
              <a:rPr lang="ru-RU" sz="2000" b="1" dirty="0">
                <a:latin typeface="Times New Roman" panose="02020603050405020304" pitchFamily="18" charset="0"/>
                <a:cs typeface="Times New Roman" panose="02020603050405020304" pitchFamily="18" charset="0"/>
              </a:rPr>
              <a:t>педагогического сообщества - педагог, испытывающий профессиональные затруднения в сфере коммуникации.</a:t>
            </a:r>
          </a:p>
          <a:p>
            <a:r>
              <a:rPr lang="ru-RU" sz="2000" b="1" dirty="0" smtClean="0">
                <a:latin typeface="Times New Roman" panose="02020603050405020304" pitchFamily="18" charset="0"/>
                <a:cs typeface="Times New Roman" panose="02020603050405020304" pitchFamily="18" charset="0"/>
              </a:rPr>
              <a:t>      3</a:t>
            </a:r>
            <a:r>
              <a:rPr lang="ru-RU" sz="2000" b="1" dirty="0">
                <a:latin typeface="Times New Roman" panose="02020603050405020304" pitchFamily="18" charset="0"/>
                <a:cs typeface="Times New Roman" panose="02020603050405020304" pitchFamily="18" charset="0"/>
              </a:rPr>
              <a:t>.  педагог-новатор - консервативный </a:t>
            </a:r>
            <a:endParaRPr lang="ru-RU" sz="2000" b="1" dirty="0" smtClean="0">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4</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педагог- </a:t>
            </a:r>
            <a:r>
              <a:rPr lang="ru-RU" sz="2000" b="1" dirty="0">
                <a:latin typeface="Times New Roman" panose="02020603050405020304" pitchFamily="18" charset="0"/>
                <a:cs typeface="Times New Roman" panose="02020603050405020304" pitchFamily="18" charset="0"/>
              </a:rPr>
              <a:t>педагог победивший в конкурсе – педагог планирующий участвовать</a:t>
            </a:r>
          </a:p>
          <a:p>
            <a:r>
              <a:rPr lang="ru-RU" sz="2000" b="1" dirty="0" smtClean="0">
                <a:latin typeface="Times New Roman" panose="02020603050405020304" pitchFamily="18" charset="0"/>
                <a:cs typeface="Times New Roman" panose="02020603050405020304" pitchFamily="18" charset="0"/>
              </a:rPr>
              <a:t>       5</a:t>
            </a:r>
            <a:r>
              <a:rPr lang="ru-RU" sz="2000" b="1" dirty="0">
                <a:latin typeface="Times New Roman" panose="02020603050405020304" pitchFamily="18" charset="0"/>
                <a:cs typeface="Times New Roman" panose="02020603050405020304" pitchFamily="18" charset="0"/>
              </a:rPr>
              <a:t>. педагог имеющий навык применения (например ИКТ)- педагог не имеющий навыка </a:t>
            </a:r>
          </a:p>
          <a:p>
            <a:pPr marL="171450" indent="-171450">
              <a:buFont typeface="Arial" panose="020B0604020202020204" pitchFamily="34" charset="0"/>
              <a:buChar char="•"/>
            </a:pPr>
            <a:r>
              <a:rPr lang="ru-RU" sz="2000" b="1" dirty="0">
                <a:solidFill>
                  <a:srgbClr val="FF0000"/>
                </a:solidFill>
                <a:latin typeface="Times New Roman" panose="02020603050405020304" pitchFamily="18" charset="0"/>
                <a:cs typeface="Times New Roman" panose="02020603050405020304" pitchFamily="18" charset="0"/>
              </a:rPr>
              <a:t>родитель – </a:t>
            </a:r>
            <a:r>
              <a:rPr lang="ru-RU" sz="2000" b="1" dirty="0" smtClean="0">
                <a:solidFill>
                  <a:srgbClr val="FF0000"/>
                </a:solidFill>
                <a:latin typeface="Times New Roman" panose="02020603050405020304" pitchFamily="18" charset="0"/>
                <a:cs typeface="Times New Roman" panose="02020603050405020304" pitchFamily="18" charset="0"/>
              </a:rPr>
              <a:t>педагог</a:t>
            </a:r>
          </a:p>
          <a:p>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модель</a:t>
            </a:r>
            <a:r>
              <a:rPr lang="ru-RU" sz="2000" b="1" dirty="0">
                <a:latin typeface="Times New Roman" panose="02020603050405020304" pitchFamily="18" charset="0"/>
                <a:cs typeface="Times New Roman" panose="02020603050405020304" pitchFamily="18" charset="0"/>
              </a:rPr>
              <a:t>, лежащая в основе </a:t>
            </a:r>
            <a:r>
              <a:rPr lang="ru-RU" sz="2000" b="1" dirty="0" err="1">
                <a:latin typeface="Times New Roman" panose="02020603050405020304" pitchFamily="18" charset="0"/>
                <a:cs typeface="Times New Roman" panose="02020603050405020304" pitchFamily="18" charset="0"/>
              </a:rPr>
              <a:t>семейно</a:t>
            </a:r>
            <a:r>
              <a:rPr lang="ru-RU" sz="2000" b="1" dirty="0">
                <a:latin typeface="Times New Roman" panose="02020603050405020304" pitchFamily="18" charset="0"/>
                <a:cs typeface="Times New Roman" panose="02020603050405020304" pitchFamily="18" charset="0"/>
              </a:rPr>
              <a:t> -центрированного подхода, построена на идее равноправного партнерства. В этой модели родители могут </a:t>
            </a:r>
            <a:r>
              <a:rPr lang="ru-RU" sz="2000" b="1" dirty="0" smtClean="0">
                <a:latin typeface="Times New Roman" panose="02020603050405020304" pitchFamily="18" charset="0"/>
                <a:cs typeface="Times New Roman" panose="02020603050405020304" pitchFamily="18" charset="0"/>
              </a:rPr>
              <a:t>помочь </a:t>
            </a:r>
            <a:r>
              <a:rPr lang="ru-RU" sz="2000" b="1" dirty="0">
                <a:latin typeface="Times New Roman" panose="02020603050405020304" pitchFamily="18" charset="0"/>
                <a:cs typeface="Times New Roman" panose="02020603050405020304" pitchFamily="18" charset="0"/>
              </a:rPr>
              <a:t>специалистам лучше понимать их реальность, а специалисты обладают профессиональными знаниями, которыми важно </a:t>
            </a:r>
            <a:r>
              <a:rPr lang="ru-RU" sz="2000" b="1" dirty="0" smtClean="0">
                <a:latin typeface="Times New Roman" panose="02020603050405020304" pitchFamily="18" charset="0"/>
                <a:cs typeface="Times New Roman" panose="02020603050405020304" pitchFamily="18" charset="0"/>
              </a:rPr>
              <a:t>поделиться </a:t>
            </a:r>
            <a:r>
              <a:rPr lang="ru-RU" sz="2000" b="1" dirty="0">
                <a:latin typeface="Times New Roman" panose="02020603050405020304" pitchFamily="18" charset="0"/>
                <a:cs typeface="Times New Roman" panose="02020603050405020304" pitchFamily="18" charset="0"/>
              </a:rPr>
              <a:t>с родителями. </a:t>
            </a:r>
            <a:endParaRPr lang="ru-RU" sz="2000" b="1" dirty="0">
              <a:solidFill>
                <a:srgbClr val="C0000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ru-RU" sz="2000" b="1" dirty="0">
                <a:solidFill>
                  <a:srgbClr val="FF0000"/>
                </a:solidFill>
                <a:latin typeface="Times New Roman" panose="02020603050405020304" pitchFamily="18" charset="0"/>
                <a:cs typeface="Times New Roman" panose="02020603050405020304" pitchFamily="18" charset="0"/>
              </a:rPr>
              <a:t>учитель – педагог</a:t>
            </a:r>
          </a:p>
          <a:p>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совместная </a:t>
            </a:r>
            <a:r>
              <a:rPr lang="ru-RU" sz="2000" b="1" dirty="0">
                <a:latin typeface="Times New Roman" panose="02020603050405020304" pitchFamily="18" charset="0"/>
                <a:cs typeface="Times New Roman" panose="02020603050405020304" pitchFamily="18" charset="0"/>
              </a:rPr>
              <a:t>работа по подготовке детей к поступлению в 1 </a:t>
            </a:r>
            <a:r>
              <a:rPr lang="ru-RU" sz="2000" b="1" dirty="0" smtClean="0">
                <a:latin typeface="Times New Roman" panose="02020603050405020304" pitchFamily="18" charset="0"/>
                <a:cs typeface="Times New Roman" panose="02020603050405020304" pitchFamily="18" charset="0"/>
              </a:rPr>
              <a:t>класс  </a:t>
            </a:r>
            <a:endParaRPr lang="ru-RU" sz="2000" b="1" dirty="0" smtClean="0">
              <a:solidFill>
                <a:srgbClr val="C00000"/>
              </a:solidFill>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rotWithShape="1">
          <a:blip r:embed="rId2" cstate="print">
            <a:extLst>
              <a:ext uri="{28A0092B-C50C-407E-A947-70E740481C1C}">
                <a14:useLocalDpi xmlns:a14="http://schemas.microsoft.com/office/drawing/2010/main" val="0"/>
              </a:ext>
            </a:extLst>
          </a:blip>
          <a:srcRect l="18130" t="30404" r="17661" b="29460"/>
          <a:stretch/>
        </p:blipFill>
        <p:spPr>
          <a:xfrm>
            <a:off x="9089473" y="349090"/>
            <a:ext cx="1213103" cy="426538"/>
          </a:xfrm>
          <a:prstGeom prst="rect">
            <a:avLst/>
          </a:prstGeom>
        </p:spPr>
      </p:pic>
      <p:pic>
        <p:nvPicPr>
          <p:cNvPr id="23" name="Рисунок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30" y="352790"/>
            <a:ext cx="440818" cy="419138"/>
          </a:xfrm>
          <a:prstGeom prst="rect">
            <a:avLst/>
          </a:prstGeom>
        </p:spPr>
      </p:pic>
      <p:pic>
        <p:nvPicPr>
          <p:cNvPr id="24" name="Рисунок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902" y="353559"/>
            <a:ext cx="487965" cy="417600"/>
          </a:xfrm>
          <a:prstGeom prst="rect">
            <a:avLst/>
          </a:prstGeom>
        </p:spPr>
      </p:pic>
    </p:spTree>
    <p:extLst>
      <p:ext uri="{BB962C8B-B14F-4D97-AF65-F5344CB8AC3E}">
        <p14:creationId xmlns:p14="http://schemas.microsoft.com/office/powerpoint/2010/main" val="3661760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9759" y="79004"/>
            <a:ext cx="440818" cy="419138"/>
          </a:xfrm>
          <a:prstGeom prst="rect">
            <a:avLst/>
          </a:prstGeom>
        </p:spPr>
      </p:pic>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0775" y="88379"/>
            <a:ext cx="487965" cy="417600"/>
          </a:xfrm>
          <a:prstGeom prst="rect">
            <a:avLst/>
          </a:prstGeom>
        </p:spPr>
      </p:pic>
      <p:pic>
        <p:nvPicPr>
          <p:cNvPr id="21" name="Рисунок 20"/>
          <p:cNvPicPr>
            <a:picLocks noChangeAspect="1"/>
          </p:cNvPicPr>
          <p:nvPr/>
        </p:nvPicPr>
        <p:blipFill rotWithShape="1">
          <a:blip r:embed="rId4" cstate="print">
            <a:extLst>
              <a:ext uri="{28A0092B-C50C-407E-A947-70E740481C1C}">
                <a14:useLocalDpi xmlns:a14="http://schemas.microsoft.com/office/drawing/2010/main" val="0"/>
              </a:ext>
            </a:extLst>
          </a:blip>
          <a:srcRect l="18130" t="30404" r="17661" b="29460"/>
          <a:stretch/>
        </p:blipFill>
        <p:spPr>
          <a:xfrm>
            <a:off x="9089472" y="135821"/>
            <a:ext cx="1213103" cy="426538"/>
          </a:xfrm>
          <a:prstGeom prst="rect">
            <a:avLst/>
          </a:prstGeom>
        </p:spPr>
      </p:pic>
      <p:sp>
        <p:nvSpPr>
          <p:cNvPr id="22" name="Прямоугольник 21"/>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flipH="1">
            <a:off x="11581136" y="88379"/>
            <a:ext cx="939110" cy="422069"/>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47586" y="210026"/>
            <a:ext cx="11896825" cy="6647974"/>
          </a:xfrm>
          <a:prstGeom prst="rect">
            <a:avLst/>
          </a:prstGeom>
        </p:spPr>
        <p:txBody>
          <a:bodyPr wrap="square">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Формы наставничества</a:t>
            </a:r>
            <a:r>
              <a:rPr lang="ru-RU" sz="2000" b="1" dirty="0" smtClean="0">
                <a:solidFill>
                  <a:srgbClr val="FF0000"/>
                </a:solidFill>
                <a:latin typeface="Times New Roman" panose="02020603050405020304" pitchFamily="18" charset="0"/>
                <a:cs typeface="Times New Roman" panose="02020603050405020304" pitchFamily="18" charset="0"/>
              </a:rPr>
              <a:t>.</a:t>
            </a:r>
            <a:endParaRPr lang="ru-RU" sz="1000" b="1" dirty="0" smtClean="0">
              <a:latin typeface="Times New Roman" panose="02020603050405020304" pitchFamily="18" charset="0"/>
              <a:cs typeface="Times New Roman" panose="02020603050405020304" pitchFamily="18" charset="0"/>
            </a:endParaRPr>
          </a:p>
          <a:p>
            <a:r>
              <a:rPr lang="ru-RU" sz="1400" b="1" dirty="0" smtClean="0">
                <a:solidFill>
                  <a:srgbClr val="FF0000"/>
                </a:solidFill>
                <a:latin typeface="Times New Roman" panose="02020603050405020304" pitchFamily="18" charset="0"/>
                <a:cs typeface="Times New Roman" panose="02020603050405020304" pitchFamily="18" charset="0"/>
              </a:rPr>
              <a:t>Саморегулируемое </a:t>
            </a:r>
            <a:r>
              <a:rPr lang="ru-RU" sz="1400" b="1" dirty="0">
                <a:solidFill>
                  <a:srgbClr val="FF0000"/>
                </a:solidFill>
                <a:latin typeface="Times New Roman" panose="02020603050405020304" pitchFamily="18" charset="0"/>
                <a:cs typeface="Times New Roman" panose="02020603050405020304" pitchFamily="18" charset="0"/>
              </a:rPr>
              <a:t>наставничество </a:t>
            </a:r>
            <a:r>
              <a:rPr lang="ru-RU" sz="1400" b="1" dirty="0">
                <a:latin typeface="Times New Roman" panose="02020603050405020304" pitchFamily="18" charset="0"/>
                <a:cs typeface="Times New Roman" panose="02020603050405020304" pitchFamily="18" charset="0"/>
              </a:rPr>
              <a:t>– подразумевает добровольное выдвижение своей кандидатуры в качестве наставника. Таким образом, формируется сообщество наставников, а тот, кому требуется помощь, сам выбирает кандидатуру, которая, по его мнению, лучше всего подойдет. Принимаются во внимание и личностные характеристики будущего наставника, то, насколько они могут соответствовать ожиданиям подопечного. Модель саморегулируемого наставничества подойдет инновационным образовательным организациям, коллективы которых характеризуются стремлением к новому, </a:t>
            </a:r>
            <a:r>
              <a:rPr lang="ru-RU" sz="1400" b="1" dirty="0" err="1">
                <a:latin typeface="Times New Roman" panose="02020603050405020304" pitchFamily="18" charset="0"/>
                <a:cs typeface="Times New Roman" panose="02020603050405020304" pitchFamily="18" charset="0"/>
              </a:rPr>
              <a:t>амбициозностью</a:t>
            </a:r>
            <a:r>
              <a:rPr lang="ru-RU" sz="1400" b="1" dirty="0">
                <a:latin typeface="Times New Roman" panose="02020603050405020304" pitchFamily="18" charset="0"/>
                <a:cs typeface="Times New Roman" panose="02020603050405020304" pitchFamily="18" charset="0"/>
              </a:rPr>
              <a:t> замыслов, постоянным самосовершенствованием</a:t>
            </a:r>
            <a:r>
              <a:rPr lang="ru-RU" sz="1400" b="1" dirty="0" smtClean="0">
                <a:latin typeface="Times New Roman" panose="02020603050405020304" pitchFamily="18" charset="0"/>
                <a:cs typeface="Times New Roman" panose="02020603050405020304" pitchFamily="18" charset="0"/>
              </a:rPr>
              <a:t>.</a:t>
            </a:r>
          </a:p>
          <a:p>
            <a:endParaRPr lang="ru-RU" sz="1400" b="1" dirty="0">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Виртуальное (дистанционное /онлайн/ электронное) наставничество </a:t>
            </a:r>
            <a:r>
              <a:rPr lang="ru-RU" sz="1400" b="1" dirty="0">
                <a:latin typeface="Times New Roman" panose="02020603050405020304" pitchFamily="18" charset="0"/>
                <a:cs typeface="Times New Roman" panose="02020603050405020304" pitchFamily="18" charset="0"/>
              </a:rPr>
              <a:t>– дистанционная форма организации наставничества с использованием информационно-коммуникационных технологий, таких как видеоконференции, платформы для дистанционного обучения, социальные сети и онлайн-сообщества/серверы, тематические интернет-порталы и </a:t>
            </a:r>
            <a:r>
              <a:rPr lang="ru-RU" sz="1400" b="1" dirty="0" smtClean="0">
                <a:latin typeface="Times New Roman" panose="02020603050405020304" pitchFamily="18" charset="0"/>
                <a:cs typeface="Times New Roman" panose="02020603050405020304" pitchFamily="18" charset="0"/>
              </a:rPr>
              <a:t>др.</a:t>
            </a:r>
          </a:p>
          <a:p>
            <a:endParaRPr lang="ru-RU" sz="1400" b="1" dirty="0">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Наставничество в группе </a:t>
            </a:r>
            <a:r>
              <a:rPr lang="ru-RU" sz="1400" b="1" dirty="0">
                <a:latin typeface="Times New Roman" panose="02020603050405020304" pitchFamily="18" charset="0"/>
                <a:cs typeface="Times New Roman" panose="02020603050405020304" pitchFamily="18" charset="0"/>
              </a:rPr>
              <a:t>– форма наставничества, когда один наставник взаимодействует с группой наставляемых одновременно (от двух и более человек). Реализуется в процессе работы наставника с группой педагогов, испытывающими схожие затруднения. Групповое наставничество реализуется в виде консультации, мастерских, практических заданий, опытов, профессиональных (образовательных) проб, на момент подготовки и участия в различных проектах, программах, долгосрочных мероприятиях. Модель группового наставничества применяется для экономии ресурсов наставников</a:t>
            </a:r>
            <a:r>
              <a:rPr lang="ru-RU" sz="1400" b="1" dirty="0" smtClean="0">
                <a:latin typeface="Times New Roman" panose="02020603050405020304" pitchFamily="18" charset="0"/>
                <a:cs typeface="Times New Roman" panose="02020603050405020304" pitchFamily="18" charset="0"/>
              </a:rPr>
              <a:t>.</a:t>
            </a:r>
          </a:p>
          <a:p>
            <a:endParaRPr lang="ru-RU" sz="1400" b="1" dirty="0">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Коллективное/ командное наставничество </a:t>
            </a:r>
            <a:r>
              <a:rPr lang="ru-RU" sz="1400" b="1" dirty="0">
                <a:latin typeface="Times New Roman" panose="02020603050405020304" pitchFamily="18" charset="0"/>
                <a:cs typeface="Times New Roman" panose="02020603050405020304" pitchFamily="18" charset="0"/>
              </a:rPr>
              <a:t>– организация наставничества в работе с коллективом (большой командой), </a:t>
            </a:r>
            <a:r>
              <a:rPr lang="ru-RU" sz="1400" b="1" dirty="0" smtClean="0">
                <a:latin typeface="Times New Roman" panose="02020603050405020304" pitchFamily="18" charset="0"/>
                <a:cs typeface="Times New Roman" panose="02020603050405020304" pitchFamily="18" charset="0"/>
              </a:rPr>
              <a:t>обладающих различными </a:t>
            </a:r>
            <a:r>
              <a:rPr lang="ru-RU" sz="1400" b="1" dirty="0">
                <a:latin typeface="Times New Roman" panose="02020603050405020304" pitchFamily="18" charset="0"/>
                <a:cs typeface="Times New Roman" panose="02020603050405020304" pitchFamily="18" charset="0"/>
              </a:rPr>
              <a:t>типами образовательных/профессиональных дефицитов. С командой может работать один специалист или могут быть привлечены несколько сотрудников. Иллюстрацией может послужить работа со спортсменами-олимпийцами, когда в подготовке к соревнованиям команды футболистов, например, задействована группа профессионалов: тренеры, медики, диетологи, психологи. </a:t>
            </a:r>
          </a:p>
          <a:p>
            <a:endParaRPr lang="ru-RU" sz="1400" b="1" dirty="0" smtClean="0">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Краткосрочное или целеполагающее наставничество </a:t>
            </a:r>
            <a:r>
              <a:rPr lang="ru-RU" sz="1400" b="1" dirty="0">
                <a:latin typeface="Times New Roman" panose="02020603050405020304" pitchFamily="18" charset="0"/>
                <a:cs typeface="Times New Roman" panose="02020603050405020304" pitchFamily="18" charset="0"/>
              </a:rPr>
              <a:t>– наставник и наставляемый встречаются по заранее установленному графику для постановки конкретных целей, ориентированных на определенные краткосрочные результаты. Важно четко сформулировать эти цели с подопечным, разбить на </a:t>
            </a:r>
            <a:r>
              <a:rPr lang="ru-RU" sz="1400" b="1" dirty="0" err="1">
                <a:latin typeface="Times New Roman" panose="02020603050405020304" pitchFamily="18" charset="0"/>
                <a:cs typeface="Times New Roman" panose="02020603050405020304" pitchFamily="18" charset="0"/>
              </a:rPr>
              <a:t>микроцели</a:t>
            </a:r>
            <a:r>
              <a:rPr lang="ru-RU" sz="1400" b="1" dirty="0">
                <a:latin typeface="Times New Roman" panose="02020603050405020304" pitchFamily="18" charset="0"/>
                <a:cs typeface="Times New Roman" panose="02020603050405020304" pitchFamily="18" charset="0"/>
              </a:rPr>
              <a:t>, построить карту по их достижению, определив сроки и ресурсы.  Краткосрочное наставничество подойдет в работе с одаренными, высокомотивированными людьми, четко знающими то, чего они желают. Например, изготовление модели или освоение нового способа решения сложной задачи. Также рекомендуется модель краткосрочного наставничества при подготовке педагогом исследовательского проекта или открытого урока, выступления в конкурсе профессионального мастерства.</a:t>
            </a:r>
          </a:p>
          <a:p>
            <a:pPr algn="ctr"/>
            <a:endParaRPr lang="ru-RU" sz="1400" b="1" dirty="0" smtClean="0">
              <a:latin typeface="Times New Roman" panose="02020603050405020304" pitchFamily="18" charset="0"/>
              <a:cs typeface="Times New Roman" panose="02020603050405020304" pitchFamily="18" charset="0"/>
            </a:endParaRPr>
          </a:p>
          <a:p>
            <a:pPr algn="ct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218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830" y="179351"/>
            <a:ext cx="440818" cy="419138"/>
          </a:xfrm>
          <a:prstGeom prst="rect">
            <a:avLst/>
          </a:prstGeom>
        </p:spPr>
      </p:pic>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901" y="206762"/>
            <a:ext cx="487965" cy="417600"/>
          </a:xfrm>
          <a:prstGeom prst="rect">
            <a:avLst/>
          </a:prstGeom>
        </p:spPr>
      </p:pic>
      <p:pic>
        <p:nvPicPr>
          <p:cNvPr id="21" name="Рисунок 20"/>
          <p:cNvPicPr>
            <a:picLocks noChangeAspect="1"/>
          </p:cNvPicPr>
          <p:nvPr/>
        </p:nvPicPr>
        <p:blipFill rotWithShape="1">
          <a:blip r:embed="rId4" cstate="print">
            <a:extLst>
              <a:ext uri="{28A0092B-C50C-407E-A947-70E740481C1C}">
                <a14:useLocalDpi xmlns:a14="http://schemas.microsoft.com/office/drawing/2010/main" val="0"/>
              </a:ext>
            </a:extLst>
          </a:blip>
          <a:srcRect l="18130" t="30404" r="17661" b="29460"/>
          <a:stretch/>
        </p:blipFill>
        <p:spPr>
          <a:xfrm>
            <a:off x="9089471" y="213269"/>
            <a:ext cx="1213103" cy="426538"/>
          </a:xfrm>
          <a:prstGeom prst="rect">
            <a:avLst/>
          </a:prstGeom>
        </p:spPr>
      </p:pic>
      <p:sp>
        <p:nvSpPr>
          <p:cNvPr id="22" name="Прямоугольник 21"/>
          <p:cNvSpPr/>
          <p:nvPr/>
        </p:nvSpPr>
        <p:spPr>
          <a:xfrm rot="16200000">
            <a:off x="8616235" y="3282234"/>
            <a:ext cx="6858000" cy="293532"/>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86627" y="237250"/>
            <a:ext cx="11958608" cy="6617196"/>
          </a:xfrm>
          <a:prstGeom prst="rect">
            <a:avLst/>
          </a:prstGeom>
        </p:spPr>
        <p:txBody>
          <a:bodyPr wrap="square">
            <a:spAutoFit/>
          </a:bodyPr>
          <a:lstStyle/>
          <a:p>
            <a:pPr algn="ctr"/>
            <a:endParaRPr lang="ru-RU" sz="1000" dirty="0" smtClean="0">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Реверсивное (взаимное) наставничество </a:t>
            </a:r>
            <a:r>
              <a:rPr lang="ru-RU" sz="1400" b="1" dirty="0">
                <a:latin typeface="Times New Roman" panose="02020603050405020304" pitchFamily="18" charset="0"/>
                <a:cs typeface="Times New Roman" panose="02020603050405020304" pitchFamily="18" charset="0"/>
              </a:rPr>
              <a:t>– профессионал/обучающийся младшего возраста становится </a:t>
            </a:r>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наставником </a:t>
            </a:r>
            <a:r>
              <a:rPr lang="ru-RU" sz="1400" b="1" dirty="0">
                <a:latin typeface="Times New Roman" panose="02020603050405020304" pitchFamily="18" charset="0"/>
                <a:cs typeface="Times New Roman" panose="02020603050405020304" pitchFamily="18" charset="0"/>
              </a:rPr>
              <a:t>опытного работника/обучающегося старшего возраста по вопросам новых тенденций, технологий, а опытный педагог/старший обучающийся становится наставником молодого педагога/младшего обучающегося в вопросах методики, проектировании и организации учебно-воспитательного процесса. </a:t>
            </a:r>
            <a:endParaRPr lang="ru-RU" sz="800" b="1" dirty="0" smtClean="0">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Ситуационное (оперативное) наставничество </a:t>
            </a:r>
            <a:r>
              <a:rPr lang="ru-RU" sz="1400" b="1" dirty="0">
                <a:latin typeface="Times New Roman" panose="02020603050405020304" pitchFamily="18" charset="0"/>
                <a:cs typeface="Times New Roman" panose="02020603050405020304" pitchFamily="18" charset="0"/>
              </a:rPr>
              <a:t>– наставник оказывает помощь или консультацию всякий раз, когда наставляемый нуждается в них. Как правило, роль наставника состоит в том, чтобы обеспечить немедленное реагирование на ту или иную ситуацию или проблему, значимую для его подопечного, с которой он сам не в состоянии справиться. Иными словами, наставнику необходимо всегда «держать руку на пульсе». Ситуационное наставничество имеет более конкретный сегмент применения. В качестве примера можно назвать подготовку к выступлению на защите проекта, проведение мастер-класса, добровольческой акции и др. </a:t>
            </a:r>
            <a:endParaRPr lang="ru-RU" sz="1000" b="1" dirty="0">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Партнерское наставничество </a:t>
            </a:r>
            <a:r>
              <a:rPr lang="ru-RU" sz="1400" b="1" dirty="0">
                <a:latin typeface="Times New Roman" panose="02020603050405020304" pitchFamily="18" charset="0"/>
                <a:cs typeface="Times New Roman" panose="02020603050405020304" pitchFamily="18" charset="0"/>
              </a:rPr>
              <a:t>– подразумевает взаимодействие между субъектами, имеющими одинаковое положение, одинаковый статус педагог – педагог) речь идет о специалистах примерно одного возраста и стажа. В партнерстве всегда складываются ровные отношения, где никто не доминирует. Эта модель интересна тем, что каждый участник может выступать в качестве наставника в различных видах деятельности. Так, например, начинающему педагогу требуется помощь со стороны наставника в организации родительского собрания. В свою очередь, он может поддержать коллегу в подготовке к творческому конкурсу. </a:t>
            </a:r>
            <a:endParaRPr lang="ru-RU" sz="800" b="1" dirty="0" smtClean="0">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Скоростное наставничество </a:t>
            </a:r>
            <a:r>
              <a:rPr lang="ru-RU" sz="1400" b="1" dirty="0">
                <a:latin typeface="Times New Roman" panose="02020603050405020304" pitchFamily="18" charset="0"/>
                <a:cs typeface="Times New Roman" panose="02020603050405020304" pitchFamily="18" charset="0"/>
              </a:rPr>
              <a:t>– однократные встречи наставляемого (наставляемых) с наставником более высокого уровня (профессионалом/компетентным лицом, продвинутыми специалистами) с целью построения взаимоотношений с другими работниками. </a:t>
            </a:r>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Главное </a:t>
            </a:r>
            <a:r>
              <a:rPr lang="ru-RU" sz="1400" b="1" dirty="0">
                <a:latin typeface="Times New Roman" panose="02020603050405020304" pitchFamily="18" charset="0"/>
                <a:cs typeface="Times New Roman" panose="02020603050405020304" pitchFamily="18" charset="0"/>
              </a:rPr>
              <a:t>в этих встречах – не передача знаний, опыта, а воодушевление людей энергией, желанием развиваться, вступать во взаимодействие с другими членами коллектива. В этом смысле модель действует подобно </a:t>
            </a:r>
            <a:r>
              <a:rPr lang="ru-RU" sz="1400" b="1" dirty="0" err="1">
                <a:latin typeface="Times New Roman" panose="02020603050405020304" pitchFamily="18" charset="0"/>
                <a:cs typeface="Times New Roman" panose="02020603050405020304" pitchFamily="18" charset="0"/>
              </a:rPr>
              <a:t>коучингу</a:t>
            </a:r>
            <a:r>
              <a:rPr lang="ru-RU" sz="1400" b="1" dirty="0">
                <a:latin typeface="Times New Roman" panose="02020603050405020304" pitchFamily="18" charset="0"/>
                <a:cs typeface="Times New Roman" panose="02020603050405020304" pitchFamily="18" charset="0"/>
              </a:rPr>
              <a:t>: работает со скрытым потенциалом подопечного, помогая сформулировать цели личностного роста. Для скоростного наставничества характерны партнерские отношения, взаимообмен и взаимообогащение. </a:t>
            </a:r>
            <a:endParaRPr lang="ru-RU" sz="1000" b="1" dirty="0">
              <a:solidFill>
                <a:srgbClr val="FF0000"/>
              </a:solidFill>
              <a:latin typeface="Times New Roman" panose="02020603050405020304" pitchFamily="18" charset="0"/>
              <a:cs typeface="Times New Roman" panose="02020603050405020304" pitchFamily="18" charset="0"/>
            </a:endParaRPr>
          </a:p>
          <a:p>
            <a:r>
              <a:rPr lang="ru-RU" sz="1400" b="1" dirty="0" err="1">
                <a:solidFill>
                  <a:srgbClr val="FF0000"/>
                </a:solidFill>
                <a:latin typeface="Times New Roman" panose="02020603050405020304" pitchFamily="18" charset="0"/>
                <a:cs typeface="Times New Roman" panose="02020603050405020304" pitchFamily="18" charset="0"/>
              </a:rPr>
              <a:t>Флеш</a:t>
            </a:r>
            <a:r>
              <a:rPr lang="ru-RU" sz="1400" b="1" dirty="0">
                <a:solidFill>
                  <a:srgbClr val="FF0000"/>
                </a:solidFill>
                <a:latin typeface="Times New Roman" panose="02020603050405020304" pitchFamily="18" charset="0"/>
                <a:cs typeface="Times New Roman" panose="02020603050405020304" pitchFamily="18" charset="0"/>
              </a:rPr>
              <a:t> </a:t>
            </a:r>
            <a:r>
              <a:rPr lang="ru-RU" sz="1400" b="1" dirty="0" smtClean="0">
                <a:solidFill>
                  <a:srgbClr val="FF0000"/>
                </a:solidFill>
                <a:latin typeface="Times New Roman" panose="02020603050405020304" pitchFamily="18" charset="0"/>
                <a:cs typeface="Times New Roman" panose="02020603050405020304" pitchFamily="18" charset="0"/>
              </a:rPr>
              <a:t>наставничество </a:t>
            </a:r>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взаимодействие с </a:t>
            </a:r>
            <a:r>
              <a:rPr lang="ru-RU" sz="1400" b="1" dirty="0" smtClean="0">
                <a:latin typeface="Times New Roman" panose="02020603050405020304" pitchFamily="18" charset="0"/>
                <a:cs typeface="Times New Roman" panose="02020603050405020304" pitchFamily="18" charset="0"/>
              </a:rPr>
              <a:t>профессионалом </a:t>
            </a:r>
            <a:r>
              <a:rPr lang="ru-RU" sz="1400" b="1" dirty="0">
                <a:latin typeface="Times New Roman" panose="02020603050405020304" pitchFamily="18" charset="0"/>
                <a:cs typeface="Times New Roman" panose="02020603050405020304" pitchFamily="18" charset="0"/>
              </a:rPr>
              <a:t>высокого уровня в определенной области деятельности или известный в своей отрасли, творческом кругу человек-«звезда». Ментор </a:t>
            </a:r>
            <a:r>
              <a:rPr lang="ru-RU" sz="1400" b="1" dirty="0" smtClean="0">
                <a:latin typeface="Times New Roman" panose="02020603050405020304" pitchFamily="18" charset="0"/>
                <a:cs typeface="Times New Roman" panose="02020603050405020304" pitchFamily="18" charset="0"/>
              </a:rPr>
              <a:t>делится </a:t>
            </a:r>
            <a:r>
              <a:rPr lang="ru-RU" sz="1400" b="1" dirty="0">
                <a:latin typeface="Times New Roman" panose="02020603050405020304" pitchFamily="18" charset="0"/>
                <a:cs typeface="Times New Roman" panose="02020603050405020304" pitchFamily="18" charset="0"/>
              </a:rPr>
              <a:t>опытом по достижению своего успеха и дает рекомендации наставляемом. Взаимодействие может быть краткосрочным и регулярным, возможно общение с двумя и более наставниками, с каждым из которых наставляемый имеет одно решающее взаимодействие, позволяющее определиться с продолжением или окончанием </a:t>
            </a:r>
            <a:r>
              <a:rPr lang="ru-RU" sz="1400" b="1" dirty="0" err="1">
                <a:latin typeface="Times New Roman" panose="02020603050405020304" pitchFamily="18" charset="0"/>
                <a:cs typeface="Times New Roman" panose="02020603050405020304" pitchFamily="18" charset="0"/>
              </a:rPr>
              <a:t>менторства</a:t>
            </a:r>
            <a:r>
              <a:rPr lang="ru-RU" sz="1400" b="1" dirty="0">
                <a:latin typeface="Times New Roman" panose="02020603050405020304" pitchFamily="18" charset="0"/>
                <a:cs typeface="Times New Roman" panose="02020603050405020304" pitchFamily="18" charset="0"/>
              </a:rPr>
              <a:t>. </a:t>
            </a:r>
            <a:endParaRPr lang="ru-RU" sz="800" b="1" dirty="0">
              <a:solidFill>
                <a:srgbClr val="FF0000"/>
              </a:solidFill>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Традиционная/индивидуальная форма наставничества («один-на-один») </a:t>
            </a:r>
            <a:r>
              <a:rPr lang="ru-RU" sz="1400" b="1" dirty="0">
                <a:latin typeface="Times New Roman" panose="02020603050405020304" pitchFamily="18" charset="0"/>
                <a:cs typeface="Times New Roman" panose="02020603050405020304" pitchFamily="18" charset="0"/>
              </a:rPr>
              <a:t>– взаимодействие между более опытным и начинающим работником/обучающимся в течение определенного продолжительного времени. Обычно проводится отбор наставника и наставляемого по определенным критериям: опыт, навыки, личностные характеристики. Традиционная модель наставничества может применяться по отношению к молодому специалисту, либо опытному педагогу, но вступившему в новую должность, осваивающему новый вид деятельности, исследовательской, например. </a:t>
            </a:r>
          </a:p>
        </p:txBody>
      </p:sp>
    </p:spTree>
    <p:extLst>
      <p:ext uri="{BB962C8B-B14F-4D97-AF65-F5344CB8AC3E}">
        <p14:creationId xmlns:p14="http://schemas.microsoft.com/office/powerpoint/2010/main" val="1486021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830" y="352790"/>
            <a:ext cx="440818" cy="419138"/>
          </a:xfrm>
          <a:prstGeom prst="rect">
            <a:avLst/>
          </a:prstGeom>
        </p:spPr>
      </p:pic>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902" y="353559"/>
            <a:ext cx="487965" cy="417600"/>
          </a:xfrm>
          <a:prstGeom prst="rect">
            <a:avLst/>
          </a:prstGeom>
        </p:spPr>
      </p:pic>
      <p:pic>
        <p:nvPicPr>
          <p:cNvPr id="21" name="Рисунок 20"/>
          <p:cNvPicPr>
            <a:picLocks noChangeAspect="1"/>
          </p:cNvPicPr>
          <p:nvPr/>
        </p:nvPicPr>
        <p:blipFill rotWithShape="1">
          <a:blip r:embed="rId4" cstate="print">
            <a:extLst>
              <a:ext uri="{28A0092B-C50C-407E-A947-70E740481C1C}">
                <a14:useLocalDpi xmlns:a14="http://schemas.microsoft.com/office/drawing/2010/main" val="0"/>
              </a:ext>
            </a:extLst>
          </a:blip>
          <a:srcRect l="18130" t="30404" r="17661" b="29460"/>
          <a:stretch/>
        </p:blipFill>
        <p:spPr>
          <a:xfrm>
            <a:off x="9089473" y="349090"/>
            <a:ext cx="1213103" cy="426538"/>
          </a:xfrm>
          <a:prstGeom prst="rect">
            <a:avLst/>
          </a:prstGeom>
        </p:spPr>
      </p:pic>
      <p:sp>
        <p:nvSpPr>
          <p:cNvPr id="22" name="Прямоугольник 21"/>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flipH="1">
            <a:off x="11495433" y="353559"/>
            <a:ext cx="939110" cy="422069"/>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a:off x="-793746" y="6057294"/>
            <a:ext cx="2925516" cy="317796"/>
            <a:chOff x="-208530" y="6275664"/>
            <a:chExt cx="2925516" cy="317796"/>
          </a:xfrm>
        </p:grpSpPr>
        <p:sp>
          <p:nvSpPr>
            <p:cNvPr id="29" name="Скругленный прямоугольник 28"/>
            <p:cNvSpPr/>
            <p:nvPr/>
          </p:nvSpPr>
          <p:spPr>
            <a:xfrm>
              <a:off x="-208530" y="6296397"/>
              <a:ext cx="2417562" cy="276330"/>
            </a:xfrm>
            <a:prstGeom prst="roundRect">
              <a:avLst>
                <a:gd name="adj" fmla="val 50000"/>
              </a:avLst>
            </a:prstGeom>
            <a:gradFill flip="none" rotWithShape="1">
              <a:gsLst>
                <a:gs pos="40000">
                  <a:srgbClr val="1B719E"/>
                </a:gs>
                <a:gs pos="58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flipH="1">
              <a:off x="2399190" y="6275664"/>
              <a:ext cx="317796" cy="317796"/>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Прямоугольник 12"/>
          <p:cNvSpPr/>
          <p:nvPr/>
        </p:nvSpPr>
        <p:spPr>
          <a:xfrm>
            <a:off x="176070" y="150129"/>
            <a:ext cx="11839860" cy="6063198"/>
          </a:xfrm>
          <a:prstGeom prst="rect">
            <a:avLst/>
          </a:prstGeom>
        </p:spPr>
        <p:txBody>
          <a:bodyPr wrap="square">
            <a:spAutoFit/>
          </a:bodyPr>
          <a:lstStyle/>
          <a:p>
            <a:r>
              <a:rPr lang="ru-RU" sz="2000" b="1" dirty="0">
                <a:solidFill>
                  <a:srgbClr val="FF0000"/>
                </a:solidFill>
                <a:latin typeface="Times New Roman" panose="02020603050405020304" pitchFamily="18" charset="0"/>
                <a:cs typeface="Times New Roman" panose="02020603050405020304" pitchFamily="18" charset="0"/>
              </a:rPr>
              <a:t>Ключевые проблемы системы дошкольного образования, </a:t>
            </a:r>
            <a:endParaRPr lang="ru-RU" sz="2000" b="1" dirty="0" smtClean="0">
              <a:solidFill>
                <a:srgbClr val="FF0000"/>
              </a:solidFill>
              <a:latin typeface="Times New Roman" panose="02020603050405020304" pitchFamily="18" charset="0"/>
              <a:cs typeface="Times New Roman" panose="02020603050405020304" pitchFamily="18" charset="0"/>
            </a:endParaRPr>
          </a:p>
          <a:p>
            <a:r>
              <a:rPr lang="ru-RU" sz="2000" b="1" dirty="0" smtClean="0">
                <a:solidFill>
                  <a:srgbClr val="FF0000"/>
                </a:solidFill>
                <a:latin typeface="Times New Roman" panose="02020603050405020304" pitchFamily="18" charset="0"/>
                <a:cs typeface="Times New Roman" panose="02020603050405020304" pitchFamily="18" charset="0"/>
              </a:rPr>
              <a:t>требующие </a:t>
            </a:r>
            <a:r>
              <a:rPr lang="ru-RU" sz="2000" b="1" dirty="0">
                <a:solidFill>
                  <a:srgbClr val="FF0000"/>
                </a:solidFill>
                <a:latin typeface="Times New Roman" panose="02020603050405020304" pitchFamily="18" charset="0"/>
                <a:cs typeface="Times New Roman" panose="02020603050405020304" pitchFamily="18" charset="0"/>
              </a:rPr>
              <a:t>концептуальных стратегических </a:t>
            </a:r>
            <a:r>
              <a:rPr lang="ru-RU" sz="2000" b="1" dirty="0" smtClean="0">
                <a:solidFill>
                  <a:srgbClr val="FF0000"/>
                </a:solidFill>
                <a:latin typeface="Times New Roman" panose="02020603050405020304" pitchFamily="18" charset="0"/>
                <a:cs typeface="Times New Roman" panose="02020603050405020304" pitchFamily="18" charset="0"/>
              </a:rPr>
              <a:t>решений</a:t>
            </a:r>
            <a:endParaRPr lang="ru-RU" sz="2000" b="1" dirty="0">
              <a:solidFill>
                <a:srgbClr val="FF0000"/>
              </a:solidFill>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недостаточно эффективное решение проблем преемственности уровней дошкольного и начального общего образования, непрерывности образовательных траекторий развития детей;</a:t>
            </a:r>
          </a:p>
          <a:p>
            <a:r>
              <a:rPr lang="ru-RU" sz="1600" b="1" dirty="0">
                <a:latin typeface="Times New Roman" panose="02020603050405020304" pitchFamily="18" charset="0"/>
                <a:cs typeface="Times New Roman" panose="02020603050405020304" pitchFamily="18" charset="0"/>
              </a:rPr>
              <a:t>- недостаточная </a:t>
            </a:r>
            <a:r>
              <a:rPr lang="ru-RU" sz="1600" b="1" dirty="0" err="1">
                <a:latin typeface="Times New Roman" panose="02020603050405020304" pitchFamily="18" charset="0"/>
                <a:cs typeface="Times New Roman" panose="02020603050405020304" pitchFamily="18" charset="0"/>
              </a:rPr>
              <a:t>актуализированность</a:t>
            </a:r>
            <a:r>
              <a:rPr lang="ru-RU" sz="1600" b="1" dirty="0">
                <a:latin typeface="Times New Roman" panose="02020603050405020304" pitchFamily="18" charset="0"/>
                <a:cs typeface="Times New Roman" panose="02020603050405020304" pitchFamily="18" charset="0"/>
              </a:rPr>
              <a:t> единства подходов к профильной подготовке кадров, обесценивание традиций и снижение фундаментальности в психологической, педагогической, методической подготовке управленческих и педагогических работников ДО;</a:t>
            </a:r>
          </a:p>
          <a:p>
            <a:r>
              <a:rPr lang="ru-RU" sz="1600" b="1" i="1" dirty="0">
                <a:solidFill>
                  <a:srgbClr val="C00000"/>
                </a:solidFill>
                <a:latin typeface="Times New Roman" panose="02020603050405020304" pitchFamily="18" charset="0"/>
                <a:cs typeface="Times New Roman" panose="02020603050405020304" pitchFamily="18" charset="0"/>
              </a:rPr>
              <a:t>- дефицит квалифицированных и мотивированных педагогических работников</a:t>
            </a:r>
            <a:r>
              <a:rPr lang="ru-RU" sz="1600" b="1" dirty="0">
                <a:solidFill>
                  <a:srgbClr val="C00000"/>
                </a:solidFill>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с базовым профильным педагогическим образованием, реализующих образовательные программы ДО (воспитатели, педагоги-психологи, </a:t>
            </a:r>
            <a:r>
              <a:rPr lang="ru-RU" sz="1600" b="1" dirty="0" err="1">
                <a:latin typeface="Times New Roman" panose="02020603050405020304" pitchFamily="18" charset="0"/>
                <a:cs typeface="Times New Roman" panose="02020603050405020304" pitchFamily="18" charset="0"/>
              </a:rPr>
              <a:t>тьюторы</a:t>
            </a:r>
            <a:r>
              <a:rPr lang="ru-RU" sz="1600" b="1" dirty="0">
                <a:latin typeface="Times New Roman" panose="02020603050405020304" pitchFamily="18" charset="0"/>
                <a:cs typeface="Times New Roman" panose="02020603050405020304" pitchFamily="18" charset="0"/>
              </a:rPr>
              <a:t> и др.); учебно-вспомогательного персонала, обеспечивающего присмотр и уход за детьми (младший воспитатель, помощник воспитателя</a:t>
            </a:r>
            <a:r>
              <a:rPr lang="ru-RU" sz="1600" b="1" dirty="0" smtClean="0">
                <a:latin typeface="Times New Roman" panose="02020603050405020304" pitchFamily="18" charset="0"/>
                <a:cs typeface="Times New Roman" panose="02020603050405020304" pitchFamily="18" charset="0"/>
              </a:rPr>
              <a:t>).</a:t>
            </a:r>
          </a:p>
          <a:p>
            <a:r>
              <a:rPr lang="ru-RU" sz="1600" b="1" dirty="0" smtClean="0">
                <a:latin typeface="Times New Roman" panose="02020603050405020304" pitchFamily="18" charset="0"/>
                <a:cs typeface="Times New Roman" panose="02020603050405020304" pitchFamily="18" charset="0"/>
              </a:rPr>
              <a:t> </a:t>
            </a:r>
          </a:p>
          <a:p>
            <a:r>
              <a:rPr lang="ru-RU" sz="2000" b="1" dirty="0" smtClean="0">
                <a:solidFill>
                  <a:srgbClr val="FF0000"/>
                </a:solidFill>
                <a:latin typeface="Times New Roman" panose="02020603050405020304" pitchFamily="18" charset="0"/>
                <a:cs typeface="Times New Roman" panose="02020603050405020304" pitchFamily="18" charset="0"/>
              </a:rPr>
              <a:t>Цель </a:t>
            </a:r>
            <a:r>
              <a:rPr lang="ru-RU" sz="2000" b="1" dirty="0">
                <a:solidFill>
                  <a:srgbClr val="FF0000"/>
                </a:solidFill>
                <a:latin typeface="Times New Roman" panose="02020603050405020304" pitchFamily="18" charset="0"/>
                <a:cs typeface="Times New Roman" panose="02020603050405020304" pitchFamily="18" charset="0"/>
              </a:rPr>
              <a:t>и задачи развития дошкольного образования</a:t>
            </a:r>
          </a:p>
          <a:p>
            <a:r>
              <a:rPr lang="ru-RU" sz="1600" b="1" dirty="0">
                <a:latin typeface="Times New Roman" panose="02020603050405020304" pitchFamily="18" charset="0"/>
                <a:cs typeface="Times New Roman" panose="02020603050405020304" pitchFamily="18" charset="0"/>
              </a:rPr>
              <a:t>-   Обеспечение единых подходов к содержанию и требованиям непрерывной подготовки педагогов ДО в психолого-педагогических классах, среднем профессиональном образовании и образовательных организациях высшего образования.</a:t>
            </a:r>
          </a:p>
          <a:p>
            <a:r>
              <a:rPr lang="ru-RU" sz="1600" b="1" dirty="0">
                <a:latin typeface="Times New Roman" panose="02020603050405020304" pitchFamily="18" charset="0"/>
                <a:cs typeface="Times New Roman" panose="02020603050405020304" pitchFamily="18" charset="0"/>
              </a:rPr>
              <a:t>- Формирование новых механизмов </a:t>
            </a:r>
            <a:r>
              <a:rPr lang="ru-RU" sz="2000" b="1" i="1" dirty="0">
                <a:solidFill>
                  <a:srgbClr val="C00000"/>
                </a:solidFill>
                <a:latin typeface="Times New Roman" panose="02020603050405020304" pitchFamily="18" charset="0"/>
                <a:cs typeface="Times New Roman" panose="02020603050405020304" pitchFamily="18" charset="0"/>
              </a:rPr>
              <a:t>непрерывного профессионального развития </a:t>
            </a:r>
            <a:r>
              <a:rPr lang="ru-RU" sz="1600" b="1" i="1" dirty="0">
                <a:solidFill>
                  <a:srgbClr val="C00000"/>
                </a:solidFill>
                <a:latin typeface="Times New Roman" panose="02020603050405020304" pitchFamily="18" charset="0"/>
                <a:cs typeface="Times New Roman" panose="02020603050405020304" pitchFamily="18" charset="0"/>
              </a:rPr>
              <a:t>педагогических и управленческих кадров</a:t>
            </a:r>
            <a:r>
              <a:rPr lang="ru-RU" sz="1600" b="1" dirty="0">
                <a:latin typeface="Times New Roman" panose="02020603050405020304" pitchFamily="18" charset="0"/>
                <a:cs typeface="Times New Roman" panose="02020603050405020304" pitchFamily="18" charset="0"/>
              </a:rPr>
              <a:t>, привлечения и государственной поддержки молодых специалистов в системе ДО (в том числе и учебно-вспомогательного персонала, обеспечивающего присмотр и уход за детьми); </a:t>
            </a:r>
            <a:r>
              <a:rPr lang="ru-RU" sz="2000" b="1" i="1" dirty="0">
                <a:solidFill>
                  <a:srgbClr val="C00000"/>
                </a:solidFill>
                <a:latin typeface="Times New Roman" panose="02020603050405020304" pitchFamily="18" charset="0"/>
                <a:cs typeface="Times New Roman" panose="02020603050405020304" pitchFamily="18" charset="0"/>
              </a:rPr>
              <a:t>создание условий </a:t>
            </a:r>
            <a:r>
              <a:rPr lang="ru-RU" sz="1600" b="1" i="1" dirty="0">
                <a:solidFill>
                  <a:srgbClr val="C00000"/>
                </a:solidFill>
                <a:latin typeface="Times New Roman" panose="02020603050405020304" pitchFamily="18" charset="0"/>
                <a:cs typeface="Times New Roman" panose="02020603050405020304" pitchFamily="18" charset="0"/>
              </a:rPr>
              <a:t>для профессионального развития и карьерного роста дошкольных работников.</a:t>
            </a:r>
          </a:p>
          <a:p>
            <a:r>
              <a:rPr lang="ru-RU" sz="1600" b="1" dirty="0">
                <a:latin typeface="Times New Roman" panose="02020603050405020304" pitchFamily="18" charset="0"/>
                <a:cs typeface="Times New Roman" panose="02020603050405020304" pitchFamily="18" charset="0"/>
              </a:rPr>
              <a:t>- Обеспечение системы дошкольного образования профессиональными кадрами с базовым профильным педагогическим образованием. Расширение практики целевого обучения воспитателей, музыкальных руководителей, инструкторов по физкультуре и других специалистов в организациях СПО и ВО, реализующих образовательные программы подготовки в области дошкольного образования.</a:t>
            </a:r>
          </a:p>
          <a:p>
            <a:r>
              <a:rPr lang="ru-RU" sz="1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04218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rot="16200000">
            <a:off x="8616235" y="3282234"/>
            <a:ext cx="6858000" cy="293532"/>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64812" y="197554"/>
            <a:ext cx="11533657" cy="6555641"/>
          </a:xfrm>
          <a:prstGeom prst="rect">
            <a:avLst/>
          </a:prstGeom>
          <a:solidFill>
            <a:schemeClr val="bg1"/>
          </a:solidFill>
        </p:spPr>
        <p:txBody>
          <a:bodyPr wrap="square" lIns="0" tIns="0" rIns="0" bIns="0"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Методы наставничества и </a:t>
            </a:r>
            <a:r>
              <a:rPr lang="ru-RU" sz="2000" b="1" dirty="0" smtClean="0">
                <a:solidFill>
                  <a:srgbClr val="FF0000"/>
                </a:solidFill>
                <a:latin typeface="Times New Roman" panose="02020603050405020304" pitchFamily="18" charset="0"/>
                <a:cs typeface="Times New Roman" panose="02020603050405020304" pitchFamily="18" charset="0"/>
              </a:rPr>
              <a:t>технологии</a:t>
            </a:r>
          </a:p>
          <a:p>
            <a:r>
              <a:rPr lang="ru-RU" sz="1400" b="1" dirty="0" err="1">
                <a:solidFill>
                  <a:srgbClr val="FF0000"/>
                </a:solidFill>
                <a:latin typeface="Times New Roman" panose="02020603050405020304" pitchFamily="18" charset="0"/>
                <a:cs typeface="Times New Roman" panose="02020603050405020304" pitchFamily="18" charset="0"/>
              </a:rPr>
              <a:t>Сторителлинг</a:t>
            </a:r>
            <a:r>
              <a:rPr lang="ru-RU" sz="1400" b="1" dirty="0">
                <a:solidFill>
                  <a:srgbClr val="FF0000"/>
                </a:solidFill>
                <a:latin typeface="Times New Roman" panose="02020603050405020304" pitchFamily="18" charset="0"/>
                <a:cs typeface="Times New Roman" panose="02020603050405020304" pitchFamily="18" charset="0"/>
              </a:rPr>
              <a:t> (неформальный метод корпоративных историй) </a:t>
            </a:r>
            <a:r>
              <a:rPr lang="ru-RU" sz="1400" b="1" dirty="0">
                <a:latin typeface="Times New Roman" panose="02020603050405020304" pitchFamily="18" charset="0"/>
                <a:cs typeface="Times New Roman" panose="02020603050405020304" pitchFamily="18" charset="0"/>
              </a:rPr>
              <a:t>– его суть заключается </a:t>
            </a:r>
            <a:r>
              <a:rPr lang="ru-RU" sz="1400" b="1" dirty="0" smtClean="0">
                <a:latin typeface="Times New Roman" panose="02020603050405020304" pitchFamily="18" charset="0"/>
                <a:cs typeface="Times New Roman" panose="02020603050405020304" pitchFamily="18" charset="0"/>
              </a:rPr>
              <a:t>в рассказывании </a:t>
            </a:r>
            <a:r>
              <a:rPr lang="ru-RU" sz="1400" b="1" dirty="0">
                <a:latin typeface="Times New Roman" panose="02020603050405020304" pitchFamily="18" charset="0"/>
                <a:cs typeface="Times New Roman" panose="02020603050405020304" pitchFamily="18" charset="0"/>
              </a:rPr>
              <a:t>историй из прошлого профессионального опыта. Иногда, история, рассказанная с </a:t>
            </a:r>
            <a:r>
              <a:rPr lang="ru-RU" sz="1400" b="1" dirty="0" err="1">
                <a:latin typeface="Times New Roman" panose="02020603050405020304" pitchFamily="18" charset="0"/>
                <a:cs typeface="Times New Roman" panose="02020603050405020304" pitchFamily="18" charset="0"/>
              </a:rPr>
              <a:t>намѐком</a:t>
            </a:r>
            <a:r>
              <a:rPr lang="ru-RU" sz="1400" b="1" dirty="0">
                <a:latin typeface="Times New Roman" panose="02020603050405020304" pitchFamily="18" charset="0"/>
                <a:cs typeface="Times New Roman" panose="02020603050405020304" pitchFamily="18" charset="0"/>
              </a:rPr>
              <a:t> наставником во время неформальной обстановки, могут помочь новому сотруднику </a:t>
            </a:r>
            <a:r>
              <a:rPr lang="ru-RU" sz="1400" b="1" dirty="0" smtClean="0">
                <a:latin typeface="Times New Roman" panose="02020603050405020304" pitchFamily="18" charset="0"/>
                <a:cs typeface="Times New Roman" panose="02020603050405020304" pitchFamily="18" charset="0"/>
              </a:rPr>
              <a:t>в разрешении </a:t>
            </a:r>
            <a:r>
              <a:rPr lang="ru-RU" sz="1400" b="1" dirty="0">
                <a:latin typeface="Times New Roman" panose="02020603050405020304" pitchFamily="18" charset="0"/>
                <a:cs typeface="Times New Roman" panose="02020603050405020304" pitchFamily="18" charset="0"/>
              </a:rPr>
              <a:t>текущей проблемы больше, чем двухчасовое чтение свода </a:t>
            </a:r>
            <a:r>
              <a:rPr lang="ru-RU" sz="1400" b="1" dirty="0" smtClean="0">
                <a:latin typeface="Times New Roman" panose="02020603050405020304" pitchFamily="18" charset="0"/>
                <a:cs typeface="Times New Roman" panose="02020603050405020304" pitchFamily="18" charset="0"/>
              </a:rPr>
              <a:t>методологических концептуальных </a:t>
            </a:r>
            <a:r>
              <a:rPr lang="ru-RU" sz="1400" b="1" dirty="0">
                <a:latin typeface="Times New Roman" panose="02020603050405020304" pitchFamily="18" charset="0"/>
                <a:cs typeface="Times New Roman" panose="02020603050405020304" pitchFamily="18" charset="0"/>
              </a:rPr>
              <a:t>тезисов, корпоративных правил, директив или </a:t>
            </a:r>
            <a:r>
              <a:rPr lang="ru-RU" sz="1400" b="1" dirty="0" smtClean="0">
                <a:latin typeface="Times New Roman" panose="02020603050405020304" pitchFamily="18" charset="0"/>
                <a:cs typeface="Times New Roman" panose="02020603050405020304" pitchFamily="18" charset="0"/>
              </a:rPr>
              <a:t>инструктажа</a:t>
            </a:r>
          </a:p>
          <a:p>
            <a:endParaRPr lang="ru-RU" sz="1400" b="1" dirty="0" smtClean="0">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Тренинг. </a:t>
            </a:r>
            <a:r>
              <a:rPr lang="ru-RU" sz="1400" b="1" dirty="0">
                <a:latin typeface="Times New Roman" panose="02020603050405020304" pitchFamily="18" charset="0"/>
                <a:cs typeface="Times New Roman" panose="02020603050405020304" pitchFamily="18" charset="0"/>
              </a:rPr>
              <a:t>В последнее время тренинги всё активнее применяются и наставниками как одна </a:t>
            </a:r>
            <a:r>
              <a:rPr lang="ru-RU" sz="1400" b="1" dirty="0" smtClean="0">
                <a:latin typeface="Times New Roman" panose="02020603050405020304" pitchFamily="18" charset="0"/>
                <a:cs typeface="Times New Roman" panose="02020603050405020304" pitchFamily="18" charset="0"/>
              </a:rPr>
              <a:t>из эффективных </a:t>
            </a:r>
            <a:r>
              <a:rPr lang="ru-RU" sz="1400" b="1" dirty="0">
                <a:latin typeface="Times New Roman" panose="02020603050405020304" pitchFamily="18" charset="0"/>
                <a:cs typeface="Times New Roman" panose="02020603050405020304" pitchFamily="18" charset="0"/>
              </a:rPr>
              <a:t>форм организации сопровождения. Освоение необходимых умений и навыков </a:t>
            </a:r>
            <a:r>
              <a:rPr lang="ru-RU" sz="1400" b="1" dirty="0" smtClean="0">
                <a:latin typeface="Times New Roman" panose="02020603050405020304" pitchFamily="18" charset="0"/>
                <a:cs typeface="Times New Roman" panose="02020603050405020304" pitchFamily="18" charset="0"/>
              </a:rPr>
              <a:t>во время </a:t>
            </a:r>
            <a:r>
              <a:rPr lang="ru-RU" sz="1400" b="1" dirty="0">
                <a:latin typeface="Times New Roman" panose="02020603050405020304" pitchFamily="18" charset="0"/>
                <a:cs typeface="Times New Roman" panose="02020603050405020304" pitchFamily="18" charset="0"/>
              </a:rPr>
              <a:t>тренинга предполагает не только их запоминание, но и непосредственное использование на</a:t>
            </a:r>
          </a:p>
          <a:p>
            <a:r>
              <a:rPr lang="ru-RU" sz="1400" b="1" dirty="0">
                <a:latin typeface="Times New Roman" panose="02020603050405020304" pitchFamily="18" charset="0"/>
                <a:cs typeface="Times New Roman" panose="02020603050405020304" pitchFamily="18" charset="0"/>
              </a:rPr>
              <a:t>практике сразу же, в ходе </a:t>
            </a:r>
            <a:r>
              <a:rPr lang="ru-RU" sz="1400" b="1" dirty="0" err="1">
                <a:latin typeface="Times New Roman" panose="02020603050405020304" pitchFamily="18" charset="0"/>
                <a:cs typeface="Times New Roman" panose="02020603050405020304" pitchFamily="18" charset="0"/>
              </a:rPr>
              <a:t>тренинговой</a:t>
            </a:r>
            <a:r>
              <a:rPr lang="ru-RU" sz="1400" b="1" dirty="0">
                <a:latin typeface="Times New Roman" panose="02020603050405020304" pitchFamily="18" charset="0"/>
                <a:cs typeface="Times New Roman" panose="02020603050405020304" pitchFamily="18" charset="0"/>
              </a:rPr>
              <a:t> работы. В тренингах, так же, как и в </a:t>
            </a:r>
            <a:r>
              <a:rPr lang="ru-RU" sz="1400" b="1" dirty="0" err="1">
                <a:latin typeface="Times New Roman" panose="02020603050405020304" pitchFamily="18" charset="0"/>
                <a:cs typeface="Times New Roman" panose="02020603050405020304" pitchFamily="18" charset="0"/>
              </a:rPr>
              <a:t>тьюториалах</a:t>
            </a:r>
            <a:r>
              <a:rPr lang="ru-RU" sz="1400" b="1" dirty="0">
                <a:latin typeface="Times New Roman" panose="02020603050405020304" pitchFamily="18" charset="0"/>
                <a:cs typeface="Times New Roman" panose="02020603050405020304" pitchFamily="18" charset="0"/>
              </a:rPr>
              <a:t>, но </a:t>
            </a:r>
            <a:r>
              <a:rPr lang="ru-RU" sz="1400" b="1" dirty="0" smtClean="0">
                <a:latin typeface="Times New Roman" panose="02020603050405020304" pitchFamily="18" charset="0"/>
                <a:cs typeface="Times New Roman" panose="02020603050405020304" pitchFamily="18" charset="0"/>
              </a:rPr>
              <a:t>только в </a:t>
            </a:r>
            <a:r>
              <a:rPr lang="ru-RU" sz="1400" b="1" dirty="0">
                <a:latin typeface="Times New Roman" panose="02020603050405020304" pitchFamily="18" charset="0"/>
                <a:cs typeface="Times New Roman" panose="02020603050405020304" pitchFamily="18" charset="0"/>
              </a:rPr>
              <a:t>гораздо более интенсивной форме широко используются различные методы и техники </a:t>
            </a:r>
            <a:r>
              <a:rPr lang="ru-RU" sz="1400" b="1" dirty="0" smtClean="0">
                <a:latin typeface="Times New Roman" panose="02020603050405020304" pitchFamily="18" charset="0"/>
                <a:cs typeface="Times New Roman" panose="02020603050405020304" pitchFamily="18" charset="0"/>
              </a:rPr>
              <a:t>активного обучения</a:t>
            </a:r>
            <a:r>
              <a:rPr lang="ru-RU" sz="1400" b="1" dirty="0">
                <a:latin typeface="Times New Roman" panose="02020603050405020304" pitchFamily="18" charset="0"/>
                <a:cs typeface="Times New Roman" panose="02020603050405020304" pitchFamily="18" charset="0"/>
              </a:rPr>
              <a:t>: деловые, ролевые и имитационные игры, работа с электронными определителями и</a:t>
            </a:r>
          </a:p>
          <a:p>
            <a:r>
              <a:rPr lang="ru-RU" sz="1400" b="1" dirty="0">
                <a:latin typeface="Times New Roman" panose="02020603050405020304" pitchFamily="18" charset="0"/>
                <a:cs typeface="Times New Roman" panose="02020603050405020304" pitchFamily="18" charset="0"/>
              </a:rPr>
              <a:t>определителями на печатной основе, моделирование, разбор конкретных ситуаций и </a:t>
            </a:r>
            <a:r>
              <a:rPr lang="ru-RU" sz="1400" b="1" dirty="0" smtClean="0">
                <a:latin typeface="Times New Roman" panose="02020603050405020304" pitchFamily="18" charset="0"/>
                <a:cs typeface="Times New Roman" panose="02020603050405020304" pitchFamily="18" charset="0"/>
              </a:rPr>
              <a:t>групповые дискуссии</a:t>
            </a:r>
            <a:r>
              <a:rPr lang="ru-RU" sz="1400" b="1" dirty="0">
                <a:latin typeface="Times New Roman" panose="02020603050405020304" pitchFamily="18" charset="0"/>
                <a:cs typeface="Times New Roman" panose="02020603050405020304" pitchFamily="18" charset="0"/>
              </a:rPr>
              <a:t>. </a:t>
            </a:r>
            <a:endParaRPr lang="ru-RU" sz="1400" b="1" dirty="0" smtClean="0">
              <a:latin typeface="Times New Roman" panose="02020603050405020304" pitchFamily="18" charset="0"/>
              <a:cs typeface="Times New Roman" panose="02020603050405020304" pitchFamily="18" charset="0"/>
            </a:endParaRPr>
          </a:p>
          <a:p>
            <a:endParaRPr lang="ru-RU" sz="800" b="1" dirty="0" smtClean="0">
              <a:solidFill>
                <a:srgbClr val="FF0000"/>
              </a:solidFill>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Образовательное событие. </a:t>
            </a:r>
            <a:r>
              <a:rPr lang="ru-RU" sz="1400" b="1" dirty="0">
                <a:latin typeface="Times New Roman" panose="02020603050405020304" pitchFamily="18" charset="0"/>
                <a:cs typeface="Times New Roman" panose="02020603050405020304" pitchFamily="18" charset="0"/>
              </a:rPr>
              <a:t>В отличие от воспитательного мероприятия, данная </a:t>
            </a:r>
            <a:r>
              <a:rPr lang="ru-RU" sz="1400" b="1" dirty="0" smtClean="0">
                <a:latin typeface="Times New Roman" panose="02020603050405020304" pitchFamily="18" charset="0"/>
                <a:cs typeface="Times New Roman" panose="02020603050405020304" pitchFamily="18" charset="0"/>
              </a:rPr>
              <a:t>форма работы </a:t>
            </a:r>
            <a:r>
              <a:rPr lang="ru-RU" sz="1400" b="1" dirty="0">
                <a:latin typeface="Times New Roman" panose="02020603050405020304" pitchFamily="18" charset="0"/>
                <a:cs typeface="Times New Roman" panose="02020603050405020304" pitchFamily="18" charset="0"/>
              </a:rPr>
              <a:t>наставника имеет целью развития образовательной мотивации, </a:t>
            </a:r>
            <a:r>
              <a:rPr lang="ru-RU" sz="1400" b="1" dirty="0" smtClean="0">
                <a:latin typeface="Times New Roman" panose="02020603050405020304" pitchFamily="18" charset="0"/>
                <a:cs typeface="Times New Roman" panose="02020603050405020304" pitchFamily="18" charset="0"/>
              </a:rPr>
              <a:t>построение и </a:t>
            </a:r>
            <a:r>
              <a:rPr lang="ru-RU" sz="1400" b="1" dirty="0">
                <a:latin typeface="Times New Roman" panose="02020603050405020304" pitchFamily="18" charset="0"/>
                <a:cs typeface="Times New Roman" panose="02020603050405020304" pitchFamily="18" charset="0"/>
              </a:rPr>
              <a:t>реализацию индивидуальных программ, проектов и исследований. Это могут быть: </a:t>
            </a:r>
            <a:r>
              <a:rPr lang="ru-RU" sz="1400" b="1" dirty="0" smtClean="0">
                <a:latin typeface="Times New Roman" panose="02020603050405020304" pitchFamily="18" charset="0"/>
                <a:cs typeface="Times New Roman" panose="02020603050405020304" pitchFamily="18" charset="0"/>
              </a:rPr>
              <a:t>экскурсии, исследования</a:t>
            </a:r>
            <a:r>
              <a:rPr lang="ru-RU" sz="1400" b="1" dirty="0">
                <a:latin typeface="Times New Roman" panose="02020603050405020304" pitchFamily="18" charset="0"/>
                <a:cs typeface="Times New Roman" panose="02020603050405020304" pitchFamily="18" charset="0"/>
              </a:rPr>
              <a:t>, эксперименты и </a:t>
            </a:r>
            <a:r>
              <a:rPr lang="ru-RU" sz="1400" b="1" dirty="0" smtClean="0">
                <a:latin typeface="Times New Roman" panose="02020603050405020304" pitchFamily="18" charset="0"/>
                <a:cs typeface="Times New Roman" panose="02020603050405020304" pitchFamily="18" charset="0"/>
              </a:rPr>
              <a:t>др. Образовательное </a:t>
            </a:r>
            <a:r>
              <a:rPr lang="ru-RU" sz="1400" b="1" dirty="0">
                <a:latin typeface="Times New Roman" panose="02020603050405020304" pitchFamily="18" charset="0"/>
                <a:cs typeface="Times New Roman" panose="02020603050405020304" pitchFamily="18" charset="0"/>
              </a:rPr>
              <a:t>событие включает различные виды деятельности и различных участников: </a:t>
            </a:r>
            <a:r>
              <a:rPr lang="ru-RU" sz="1400" b="1" dirty="0" smtClean="0">
                <a:latin typeface="Times New Roman" panose="02020603050405020304" pitchFamily="18" charset="0"/>
                <a:cs typeface="Times New Roman" panose="02020603050405020304" pitchFamily="18" charset="0"/>
              </a:rPr>
              <a:t>кроме самих </a:t>
            </a:r>
            <a:r>
              <a:rPr lang="ru-RU" sz="1400" b="1" dirty="0">
                <a:latin typeface="Times New Roman" panose="02020603050405020304" pitchFamily="18" charset="0"/>
                <a:cs typeface="Times New Roman" panose="02020603050405020304" pitchFamily="18" charset="0"/>
              </a:rPr>
              <a:t>наставляемых, в нём принимают участие другие </a:t>
            </a:r>
            <a:r>
              <a:rPr lang="ru-RU" sz="1400" b="1" dirty="0" smtClean="0">
                <a:latin typeface="Times New Roman" panose="02020603050405020304" pitchFamily="18" charset="0"/>
                <a:cs typeface="Times New Roman" panose="02020603050405020304" pitchFamily="18" charset="0"/>
              </a:rPr>
              <a:t>интересные люди </a:t>
            </a:r>
            <a:r>
              <a:rPr lang="ru-RU" sz="1400" b="1" dirty="0">
                <a:latin typeface="Times New Roman" panose="02020603050405020304" pitchFamily="18" charset="0"/>
                <a:cs typeface="Times New Roman" panose="02020603050405020304" pitchFamily="18" charset="0"/>
              </a:rPr>
              <a:t>(«лидеры», «авторы», «эксперты»). </a:t>
            </a:r>
            <a:endParaRPr lang="ru-RU" sz="1400" b="1" dirty="0" smtClean="0">
              <a:latin typeface="Times New Roman" panose="02020603050405020304" pitchFamily="18" charset="0"/>
              <a:cs typeface="Times New Roman" panose="02020603050405020304" pitchFamily="18" charset="0"/>
            </a:endParaRPr>
          </a:p>
          <a:p>
            <a:endParaRPr lang="ru-RU" sz="1400" b="1" dirty="0">
              <a:solidFill>
                <a:srgbClr val="FF0000"/>
              </a:solidFill>
              <a:latin typeface="Times New Roman" panose="02020603050405020304" pitchFamily="18" charset="0"/>
              <a:cs typeface="Times New Roman" panose="02020603050405020304" pitchFamily="18" charset="0"/>
            </a:endParaRPr>
          </a:p>
          <a:p>
            <a:r>
              <a:rPr lang="ru-RU" sz="1400" b="1" dirty="0" err="1">
                <a:solidFill>
                  <a:srgbClr val="FF0000"/>
                </a:solidFill>
                <a:latin typeface="Times New Roman" panose="02020603050405020304" pitchFamily="18" charset="0"/>
                <a:cs typeface="Times New Roman" panose="02020603050405020304" pitchFamily="18" charset="0"/>
              </a:rPr>
              <a:t>Нетворкинг</a:t>
            </a:r>
            <a:r>
              <a:rPr lang="ru-RU" sz="1400" b="1" dirty="0">
                <a:solidFill>
                  <a:srgbClr val="FF0000"/>
                </a:solidFill>
                <a:latin typeface="Times New Roman" panose="02020603050405020304" pitchFamily="18" charset="0"/>
                <a:cs typeface="Times New Roman" panose="02020603050405020304" pitchFamily="18" charset="0"/>
              </a:rPr>
              <a:t> (создание и развитие сети полезных знакомств)</a:t>
            </a:r>
          </a:p>
          <a:p>
            <a:r>
              <a:rPr lang="ru-RU" sz="1400" b="1" dirty="0">
                <a:latin typeface="Times New Roman" panose="02020603050405020304" pitchFamily="18" charset="0"/>
                <a:cs typeface="Times New Roman" panose="02020603050405020304" pitchFamily="18" charset="0"/>
              </a:rPr>
              <a:t>Метод организации контактов, сопровождаемых с актуально перспективно </a:t>
            </a:r>
            <a:r>
              <a:rPr lang="ru-RU" sz="1400" b="1" dirty="0" smtClean="0">
                <a:latin typeface="Times New Roman" panose="02020603050405020304" pitchFamily="18" charset="0"/>
                <a:cs typeface="Times New Roman" panose="02020603050405020304" pitchFamily="18" charset="0"/>
              </a:rPr>
              <a:t>значимыми социальными партнерами. Отраслевые </a:t>
            </a:r>
            <a:r>
              <a:rPr lang="ru-RU" sz="1400" b="1" dirty="0">
                <a:latin typeface="Times New Roman" panose="02020603050405020304" pitchFamily="18" charset="0"/>
                <a:cs typeface="Times New Roman" panose="02020603050405020304" pitchFamily="18" charset="0"/>
              </a:rPr>
              <a:t>выставки, форумы</a:t>
            </a:r>
          </a:p>
          <a:p>
            <a:r>
              <a:rPr lang="ru-RU" sz="1400" b="1" dirty="0">
                <a:latin typeface="Times New Roman" panose="02020603050405020304" pitchFamily="18" charset="0"/>
                <a:cs typeface="Times New Roman" panose="02020603050405020304" pitchFamily="18" charset="0"/>
              </a:rPr>
              <a:t>и конференции, где люди обмениваются опытом, делятся лучшими практиками и рассказывают </a:t>
            </a:r>
            <a:r>
              <a:rPr lang="ru-RU" sz="1400" b="1" dirty="0" smtClean="0">
                <a:latin typeface="Times New Roman" panose="02020603050405020304" pitchFamily="18" charset="0"/>
                <a:cs typeface="Times New Roman" panose="02020603050405020304" pitchFamily="18" charset="0"/>
              </a:rPr>
              <a:t>о своих </a:t>
            </a:r>
            <a:r>
              <a:rPr lang="ru-RU" sz="1400" b="1" dirty="0">
                <a:latin typeface="Times New Roman" panose="02020603050405020304" pitchFamily="18" charset="0"/>
                <a:cs typeface="Times New Roman" panose="02020603050405020304" pitchFamily="18" charset="0"/>
              </a:rPr>
              <a:t>достижениях. Здесь можно познакомиться с интересными людьми, поделиться своим </a:t>
            </a:r>
            <a:r>
              <a:rPr lang="ru-RU" sz="1400" b="1" dirty="0" smtClean="0">
                <a:latin typeface="Times New Roman" panose="02020603050405020304" pitchFamily="18" charset="0"/>
                <a:cs typeface="Times New Roman" panose="02020603050405020304" pitchFamily="18" charset="0"/>
              </a:rPr>
              <a:t>опытом и </a:t>
            </a:r>
            <a:r>
              <a:rPr lang="ru-RU" sz="1400" b="1" dirty="0">
                <a:latin typeface="Times New Roman" panose="02020603050405020304" pitchFamily="18" charset="0"/>
                <a:cs typeface="Times New Roman" panose="02020603050405020304" pitchFamily="18" charset="0"/>
              </a:rPr>
              <a:t>результатами, показать свои навыки в деле и посмотреть, на что способны другие. Создание и</a:t>
            </a:r>
          </a:p>
          <a:p>
            <a:r>
              <a:rPr lang="ru-RU" sz="1400" b="1" dirty="0">
                <a:latin typeface="Times New Roman" panose="02020603050405020304" pitchFamily="18" charset="0"/>
                <a:cs typeface="Times New Roman" panose="02020603050405020304" pitchFamily="18" charset="0"/>
              </a:rPr>
              <a:t>развитие сети полезных знакомств, обеспечивающий постоянный доступ к экспертам, </a:t>
            </a:r>
            <a:r>
              <a:rPr lang="ru-RU" sz="1400" b="1" dirty="0" smtClean="0">
                <a:latin typeface="Times New Roman" panose="02020603050405020304" pitchFamily="18" charset="0"/>
                <a:cs typeface="Times New Roman" panose="02020603050405020304" pitchFamily="18" charset="0"/>
              </a:rPr>
              <a:t>которые выступают </a:t>
            </a:r>
            <a:r>
              <a:rPr lang="ru-RU" sz="1400" b="1" dirty="0">
                <a:latin typeface="Times New Roman" panose="02020603050405020304" pitchFamily="18" charset="0"/>
                <a:cs typeface="Times New Roman" panose="02020603050405020304" pitchFamily="18" charset="0"/>
              </a:rPr>
              <a:t>кратковременными наставниками: могут оперативно ответить на вопрос </a:t>
            </a:r>
            <a:r>
              <a:rPr lang="ru-RU" sz="1400" b="1" dirty="0" smtClean="0">
                <a:latin typeface="Times New Roman" panose="02020603050405020304" pitchFamily="18" charset="0"/>
                <a:cs typeface="Times New Roman" panose="02020603050405020304" pitchFamily="18" charset="0"/>
              </a:rPr>
              <a:t>или посоветовать</a:t>
            </a:r>
            <a:r>
              <a:rPr lang="ru-RU" sz="1400" b="1" dirty="0">
                <a:latin typeface="Times New Roman" panose="02020603050405020304" pitchFamily="18" charset="0"/>
                <a:cs typeface="Times New Roman" panose="02020603050405020304" pitchFamily="18" charset="0"/>
              </a:rPr>
              <a:t>, к кому обратиться за помощью</a:t>
            </a:r>
            <a:r>
              <a:rPr lang="ru-RU" sz="1400" b="1" dirty="0" smtClean="0">
                <a:latin typeface="Times New Roman" panose="02020603050405020304" pitchFamily="18" charset="0"/>
                <a:cs typeface="Times New Roman" panose="02020603050405020304" pitchFamily="18" charset="0"/>
              </a:rPr>
              <a:t>.</a:t>
            </a:r>
          </a:p>
          <a:p>
            <a:endParaRPr lang="ru-RU" sz="1400" b="1" dirty="0">
              <a:solidFill>
                <a:srgbClr val="FF0000"/>
              </a:solidFill>
              <a:latin typeface="Times New Roman" panose="02020603050405020304" pitchFamily="18" charset="0"/>
              <a:cs typeface="Times New Roman" panose="02020603050405020304" pitchFamily="18" charset="0"/>
            </a:endParaRPr>
          </a:p>
          <a:p>
            <a:r>
              <a:rPr lang="ru-RU" sz="1400" b="1" dirty="0" err="1">
                <a:solidFill>
                  <a:srgbClr val="FF0000"/>
                </a:solidFill>
                <a:latin typeface="Times New Roman" panose="02020603050405020304" pitchFamily="18" charset="0"/>
                <a:cs typeface="Times New Roman" panose="02020603050405020304" pitchFamily="18" charset="0"/>
              </a:rPr>
              <a:t>Коворкинг</a:t>
            </a:r>
            <a:r>
              <a:rPr lang="ru-RU" sz="1400" b="1" dirty="0">
                <a:solidFill>
                  <a:srgbClr val="FF0000"/>
                </a:solidFill>
                <a:latin typeface="Times New Roman" panose="02020603050405020304" pitchFamily="18" charset="0"/>
                <a:cs typeface="Times New Roman" panose="02020603050405020304" pitchFamily="18" charset="0"/>
              </a:rPr>
              <a:t> (совместная работа). </a:t>
            </a:r>
            <a:r>
              <a:rPr lang="ru-RU" sz="1400" b="1" dirty="0">
                <a:latin typeface="Times New Roman" panose="02020603050405020304" pitchFamily="18" charset="0"/>
                <a:cs typeface="Times New Roman" panose="02020603050405020304" pitchFamily="18" charset="0"/>
              </a:rPr>
              <a:t>В образовательной организации </a:t>
            </a:r>
            <a:r>
              <a:rPr lang="ru-RU" sz="1400" b="1" dirty="0" err="1">
                <a:latin typeface="Times New Roman" panose="02020603050405020304" pitchFamily="18" charset="0"/>
                <a:cs typeface="Times New Roman" panose="02020603050405020304" pitchFamily="18" charset="0"/>
              </a:rPr>
              <a:t>коворкинг</a:t>
            </a:r>
            <a:r>
              <a:rPr lang="ru-RU" sz="1400" b="1" dirty="0">
                <a:latin typeface="Times New Roman" panose="02020603050405020304" pitchFamily="18" charset="0"/>
                <a:cs typeface="Times New Roman" panose="02020603050405020304" pitchFamily="18" charset="0"/>
              </a:rPr>
              <a:t> – это </a:t>
            </a:r>
            <a:r>
              <a:rPr lang="ru-RU" sz="1400" b="1" dirty="0" smtClean="0">
                <a:latin typeface="Times New Roman" panose="02020603050405020304" pitchFamily="18" charset="0"/>
                <a:cs typeface="Times New Roman" panose="02020603050405020304" pitchFamily="18" charset="0"/>
              </a:rPr>
              <a:t>зона обучения </a:t>
            </a:r>
            <a:r>
              <a:rPr lang="ru-RU" sz="1400" b="1" dirty="0">
                <a:latin typeface="Times New Roman" panose="02020603050405020304" pitchFamily="18" charset="0"/>
                <a:cs typeface="Times New Roman" panose="02020603050405020304" pitchFamily="18" charset="0"/>
              </a:rPr>
              <a:t>и воспитания в сотрудничестве (сотворчестве); </a:t>
            </a:r>
            <a:r>
              <a:rPr lang="ru-RU" sz="1400" b="1" dirty="0" smtClean="0">
                <a:latin typeface="Times New Roman" panose="02020603050405020304" pitchFamily="18" charset="0"/>
                <a:cs typeface="Times New Roman" panose="02020603050405020304" pitchFamily="18" charset="0"/>
              </a:rPr>
              <a:t> В </a:t>
            </a:r>
            <a:r>
              <a:rPr lang="ru-RU" sz="1400" b="1" dirty="0">
                <a:latin typeface="Times New Roman" panose="02020603050405020304" pitchFamily="18" charset="0"/>
                <a:cs typeface="Times New Roman" panose="02020603050405020304" pitchFamily="18" charset="0"/>
              </a:rPr>
              <a:t>работе учреждений востребованы образовательные </a:t>
            </a:r>
            <a:r>
              <a:rPr lang="ru-RU" sz="1400" b="1" dirty="0" err="1">
                <a:latin typeface="Times New Roman" panose="02020603050405020304" pitchFamily="18" charset="0"/>
                <a:cs typeface="Times New Roman" panose="02020603050405020304" pitchFamily="18" charset="0"/>
              </a:rPr>
              <a:t>коворкинги</a:t>
            </a:r>
            <a:r>
              <a:rPr lang="ru-RU" sz="1400" b="1" dirty="0">
                <a:latin typeface="Times New Roman" panose="02020603050405020304" pitchFamily="18" charset="0"/>
                <a:cs typeface="Times New Roman" panose="02020603050405020304" pitchFamily="18" charset="0"/>
              </a:rPr>
              <a:t>, методический </a:t>
            </a:r>
            <a:r>
              <a:rPr lang="ru-RU" sz="1400" b="1" dirty="0" err="1">
                <a:latin typeface="Times New Roman" panose="02020603050405020304" pitchFamily="18" charset="0"/>
                <a:cs typeface="Times New Roman" panose="02020603050405020304" pitchFamily="18" charset="0"/>
              </a:rPr>
              <a:t>коворкинги</a:t>
            </a:r>
            <a:r>
              <a:rPr lang="ru-RU" sz="1400" b="1" dirty="0">
                <a:latin typeface="Times New Roman" panose="02020603050405020304" pitchFamily="18" charset="0"/>
                <a:cs typeface="Times New Roman" panose="02020603050405020304" pitchFamily="18" charset="0"/>
              </a:rPr>
              <a:t> </a:t>
            </a: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8130" t="30404" r="17661" b="29460"/>
          <a:stretch/>
        </p:blipFill>
        <p:spPr>
          <a:xfrm>
            <a:off x="9089471" y="213269"/>
            <a:ext cx="1213103" cy="426538"/>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8833" y="179351"/>
            <a:ext cx="440818" cy="419138"/>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1571" y="213269"/>
            <a:ext cx="487965" cy="417600"/>
          </a:xfrm>
          <a:prstGeom prst="rect">
            <a:avLst/>
          </a:prstGeom>
        </p:spPr>
      </p:pic>
    </p:spTree>
    <p:extLst>
      <p:ext uri="{BB962C8B-B14F-4D97-AF65-F5344CB8AC3E}">
        <p14:creationId xmlns:p14="http://schemas.microsoft.com/office/powerpoint/2010/main" val="766158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4560" y="133786"/>
            <a:ext cx="11920675" cy="6678751"/>
          </a:xfrm>
          <a:prstGeom prst="rect">
            <a:avLst/>
          </a:prstGeom>
          <a:solidFill>
            <a:schemeClr val="bg1"/>
          </a:solidFill>
        </p:spPr>
        <p:txBody>
          <a:bodyPr wrap="square" lIns="0" tIns="0" rIns="0" bIns="0" rtlCol="0">
            <a:spAutoFit/>
          </a:bodyPr>
          <a:lstStyle/>
          <a:p>
            <a:r>
              <a:rPr lang="ru-RU" sz="1400" b="1" dirty="0" err="1">
                <a:solidFill>
                  <a:srgbClr val="FF0000"/>
                </a:solidFill>
                <a:latin typeface="Times New Roman" panose="02020603050405020304" pitchFamily="18" charset="0"/>
                <a:cs typeface="Times New Roman" panose="02020603050405020304" pitchFamily="18" charset="0"/>
              </a:rPr>
              <a:t>Бенчмаркинг</a:t>
            </a:r>
            <a:r>
              <a:rPr lang="ru-RU" sz="1400" b="1" dirty="0">
                <a:solidFill>
                  <a:srgbClr val="FF0000"/>
                </a:solidFill>
                <a:latin typeface="Times New Roman" panose="02020603050405020304" pitchFamily="18" charset="0"/>
                <a:cs typeface="Times New Roman" panose="02020603050405020304" pitchFamily="18" charset="0"/>
              </a:rPr>
              <a:t> (анализ превосходства) </a:t>
            </a:r>
            <a:r>
              <a:rPr lang="ru-RU" sz="1400" b="1" dirty="0">
                <a:latin typeface="Times New Roman" panose="02020603050405020304" pitchFamily="18" charset="0"/>
                <a:cs typeface="Times New Roman" panose="02020603050405020304" pitchFamily="18" charset="0"/>
              </a:rPr>
              <a:t>– это процесс тщательного измерения </a:t>
            </a:r>
            <a:r>
              <a:rPr lang="ru-RU" sz="1400" b="1" dirty="0" smtClean="0">
                <a:latin typeface="Times New Roman" panose="02020603050405020304" pitchFamily="18" charset="0"/>
                <a:cs typeface="Times New Roman" panose="02020603050405020304" pitchFamily="18" charset="0"/>
              </a:rPr>
              <a:t>эффективности </a:t>
            </a:r>
          </a:p>
          <a:p>
            <a:r>
              <a:rPr lang="ru-RU" sz="1400" b="1" dirty="0" smtClean="0">
                <a:latin typeface="Times New Roman" panose="02020603050405020304" pitchFamily="18" charset="0"/>
                <a:cs typeface="Times New Roman" panose="02020603050405020304" pitchFamily="18" charset="0"/>
              </a:rPr>
              <a:t>деятельности </a:t>
            </a:r>
            <a:r>
              <a:rPr lang="ru-RU" sz="1400" b="1" dirty="0">
                <a:latin typeface="Times New Roman" panose="02020603050405020304" pitchFamily="18" charset="0"/>
                <a:cs typeface="Times New Roman" panose="02020603050405020304" pitchFamily="18" charset="0"/>
              </a:rPr>
              <a:t>через сопоставление с лучшими достижениями </a:t>
            </a:r>
            <a:r>
              <a:rPr lang="ru-RU" sz="1400" b="1" dirty="0" smtClean="0">
                <a:latin typeface="Times New Roman" panose="02020603050405020304" pitchFamily="18" charset="0"/>
                <a:cs typeface="Times New Roman" panose="02020603050405020304" pitchFamily="18" charset="0"/>
              </a:rPr>
              <a:t>других для </a:t>
            </a:r>
            <a:r>
              <a:rPr lang="ru-RU" sz="1400" b="1" dirty="0">
                <a:latin typeface="Times New Roman" panose="02020603050405020304" pitchFamily="18" charset="0"/>
                <a:cs typeface="Times New Roman" panose="02020603050405020304" pitchFamily="18" charset="0"/>
              </a:rPr>
              <a:t>использования анализа </a:t>
            </a:r>
            <a:r>
              <a:rPr lang="ru-RU" sz="1400" b="1" dirty="0" smtClean="0">
                <a:latin typeface="Times New Roman" panose="02020603050405020304" pitchFamily="18" charset="0"/>
                <a:cs typeface="Times New Roman" panose="02020603050405020304" pitchFamily="18" charset="0"/>
              </a:rPr>
              <a:t>приближения</a:t>
            </a:r>
          </a:p>
          <a:p>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и обгона лучших в </a:t>
            </a:r>
            <a:r>
              <a:rPr lang="ru-RU" sz="1400" b="1" dirty="0" smtClean="0">
                <a:latin typeface="Times New Roman" panose="02020603050405020304" pitchFamily="18" charset="0"/>
                <a:cs typeface="Times New Roman" panose="02020603050405020304" pitchFamily="18" charset="0"/>
              </a:rPr>
              <a:t>ДОУ. Данный </a:t>
            </a:r>
            <a:r>
              <a:rPr lang="ru-RU" sz="1400" b="1" dirty="0">
                <a:latin typeface="Times New Roman" panose="02020603050405020304" pitchFamily="18" charset="0"/>
                <a:cs typeface="Times New Roman" panose="02020603050405020304" pitchFamily="18" charset="0"/>
              </a:rPr>
              <a:t>метод направлен на то, </a:t>
            </a:r>
            <a:r>
              <a:rPr lang="ru-RU" sz="1400" b="1" dirty="0" smtClean="0">
                <a:latin typeface="Times New Roman" panose="02020603050405020304" pitchFamily="18" charset="0"/>
                <a:cs typeface="Times New Roman" panose="02020603050405020304" pitchFamily="18" charset="0"/>
              </a:rPr>
              <a:t>чтобы улучшить </a:t>
            </a:r>
            <a:r>
              <a:rPr lang="ru-RU" sz="1400" b="1" dirty="0">
                <a:latin typeface="Times New Roman" panose="02020603050405020304" pitchFamily="18" charset="0"/>
                <a:cs typeface="Times New Roman" panose="02020603050405020304" pitchFamily="18" charset="0"/>
              </a:rPr>
              <a:t>образовательный процесс с помощью </a:t>
            </a:r>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исследования </a:t>
            </a:r>
            <a:r>
              <a:rPr lang="ru-RU" sz="1400" b="1" dirty="0">
                <a:latin typeface="Times New Roman" panose="02020603050405020304" pitchFamily="18" charset="0"/>
                <a:cs typeface="Times New Roman" panose="02020603050405020304" pitchFamily="18" charset="0"/>
              </a:rPr>
              <a:t>лучших подходов и </a:t>
            </a:r>
            <a:r>
              <a:rPr lang="ru-RU" sz="1400" b="1" dirty="0" smtClean="0">
                <a:latin typeface="Times New Roman" panose="02020603050405020304" pitchFamily="18" charset="0"/>
                <a:cs typeface="Times New Roman" panose="02020603050405020304" pitchFamily="18" charset="0"/>
              </a:rPr>
              <a:t>успешно применить </a:t>
            </a:r>
            <a:r>
              <a:rPr lang="ru-RU" sz="1400" b="1" dirty="0">
                <a:latin typeface="Times New Roman" panose="02020603050405020304" pitchFamily="18" charset="0"/>
                <a:cs typeface="Times New Roman" panose="02020603050405020304" pitchFamily="18" charset="0"/>
              </a:rPr>
              <a:t>их в собственной практике, а не просто измерения лучшей производительности </a:t>
            </a:r>
            <a:r>
              <a:rPr lang="ru-RU" sz="1400" b="1" dirty="0" smtClean="0">
                <a:latin typeface="Times New Roman" panose="02020603050405020304" pitchFamily="18" charset="0"/>
                <a:cs typeface="Times New Roman" panose="02020603050405020304" pitchFamily="18" charset="0"/>
              </a:rPr>
              <a:t>и количественных </a:t>
            </a:r>
            <a:r>
              <a:rPr lang="ru-RU" sz="1400" b="1" dirty="0">
                <a:latin typeface="Times New Roman" panose="02020603050405020304" pitchFamily="18" charset="0"/>
                <a:cs typeface="Times New Roman" panose="02020603050405020304" pitchFamily="18" charset="0"/>
              </a:rPr>
              <a:t>показателей</a:t>
            </a:r>
            <a:r>
              <a:rPr lang="ru-RU" sz="1400" b="1" dirty="0" smtClean="0">
                <a:latin typeface="Times New Roman" panose="02020603050405020304" pitchFamily="18" charset="0"/>
                <a:cs typeface="Times New Roman" panose="02020603050405020304" pitchFamily="18" charset="0"/>
              </a:rPr>
              <a:t>.</a:t>
            </a:r>
            <a:endParaRPr lang="ru-RU" sz="800" b="1" dirty="0">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Супервизия (смотреть сверху). </a:t>
            </a:r>
            <a:r>
              <a:rPr lang="ru-RU" sz="1400" b="1" dirty="0">
                <a:latin typeface="Times New Roman" panose="02020603050405020304" pitchFamily="18" charset="0"/>
                <a:cs typeface="Times New Roman" panose="02020603050405020304" pitchFamily="18" charset="0"/>
              </a:rPr>
              <a:t>Вид наставнического сопровождения, </a:t>
            </a:r>
            <a:r>
              <a:rPr lang="ru-RU" sz="1400" b="1" dirty="0" smtClean="0">
                <a:latin typeface="Times New Roman" panose="02020603050405020304" pitchFamily="18" charset="0"/>
                <a:cs typeface="Times New Roman" panose="02020603050405020304" pitchFamily="18" charset="0"/>
              </a:rPr>
              <a:t>предусматривающий консультирование</a:t>
            </a:r>
            <a:r>
              <a:rPr lang="ru-RU" sz="1400" b="1" dirty="0">
                <a:latin typeface="Times New Roman" panose="02020603050405020304" pitchFamily="18" charset="0"/>
                <a:cs typeface="Times New Roman" panose="02020603050405020304" pitchFamily="18" charset="0"/>
              </a:rPr>
              <a:t>, анализ целесообразности и </a:t>
            </a:r>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качества </a:t>
            </a:r>
            <a:r>
              <a:rPr lang="ru-RU" sz="1400" b="1" dirty="0">
                <a:latin typeface="Times New Roman" panose="02020603050405020304" pitchFamily="18" charset="0"/>
                <a:cs typeface="Times New Roman" panose="02020603050405020304" pitchFamily="18" charset="0"/>
              </a:rPr>
              <a:t>используемых практических </a:t>
            </a:r>
            <a:r>
              <a:rPr lang="ru-RU" sz="1400" b="1" dirty="0" smtClean="0">
                <a:latin typeface="Times New Roman" panose="02020603050405020304" pitchFamily="18" charset="0"/>
                <a:cs typeface="Times New Roman" panose="02020603050405020304" pitchFamily="18" charset="0"/>
              </a:rPr>
              <a:t>и теоретических </a:t>
            </a:r>
            <a:r>
              <a:rPr lang="ru-RU" sz="1400" b="1" dirty="0">
                <a:latin typeface="Times New Roman" panose="02020603050405020304" pitchFamily="18" charset="0"/>
                <a:cs typeface="Times New Roman" panose="02020603050405020304" pitchFamily="18" charset="0"/>
              </a:rPr>
              <a:t>подходов в образовательном пространстве педагогов с целью их </a:t>
            </a:r>
            <a:r>
              <a:rPr lang="ru-RU" sz="1400" b="1" dirty="0" smtClean="0">
                <a:latin typeface="Times New Roman" panose="02020603050405020304" pitchFamily="18" charset="0"/>
                <a:cs typeface="Times New Roman" panose="02020603050405020304" pitchFamily="18" charset="0"/>
              </a:rPr>
              <a:t>профессионального </a:t>
            </a:r>
          </a:p>
          <a:p>
            <a:r>
              <a:rPr lang="ru-RU" sz="1400" b="1" dirty="0" smtClean="0">
                <a:latin typeface="Times New Roman" panose="02020603050405020304" pitchFamily="18" charset="0"/>
                <a:cs typeface="Times New Roman" panose="02020603050405020304" pitchFamily="18" charset="0"/>
              </a:rPr>
              <a:t>роста</a:t>
            </a:r>
            <a:r>
              <a:rPr lang="ru-RU" sz="1400" b="1" dirty="0">
                <a:latin typeface="Times New Roman" panose="02020603050405020304" pitchFamily="18" charset="0"/>
                <a:cs typeface="Times New Roman" panose="02020603050405020304" pitchFamily="18" charset="0"/>
              </a:rPr>
              <a:t>. Супервизия – это процесс, во время которого наставник и наставляемый вместе узнают </a:t>
            </a:r>
            <a:r>
              <a:rPr lang="ru-RU" sz="1400" b="1" dirty="0" smtClean="0">
                <a:latin typeface="Times New Roman" panose="02020603050405020304" pitchFamily="18" charset="0"/>
                <a:cs typeface="Times New Roman" panose="02020603050405020304" pitchFamily="18" charset="0"/>
              </a:rPr>
              <a:t>что-то </a:t>
            </a:r>
            <a:r>
              <a:rPr lang="ru-RU" sz="1400" b="1" dirty="0">
                <a:latin typeface="Times New Roman" panose="02020603050405020304" pitchFamily="18" charset="0"/>
                <a:cs typeface="Times New Roman" panose="02020603050405020304" pitchFamily="18" charset="0"/>
              </a:rPr>
              <a:t>новое друг о друге и о себе. Здесь </a:t>
            </a:r>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действует </a:t>
            </a:r>
            <a:r>
              <a:rPr lang="ru-RU" sz="1400" b="1" dirty="0">
                <a:latin typeface="Times New Roman" panose="02020603050405020304" pitchFamily="18" charset="0"/>
                <a:cs typeface="Times New Roman" panose="02020603050405020304" pitchFamily="18" charset="0"/>
              </a:rPr>
              <a:t>принцип «Каждый учит каждого». При </a:t>
            </a:r>
            <a:r>
              <a:rPr lang="ru-RU" sz="1400" b="1" dirty="0" smtClean="0">
                <a:latin typeface="Times New Roman" panose="02020603050405020304" pitchFamily="18" charset="0"/>
                <a:cs typeface="Times New Roman" panose="02020603050405020304" pitchFamily="18" charset="0"/>
              </a:rPr>
              <a:t>групповой </a:t>
            </a:r>
            <a:r>
              <a:rPr lang="ru-RU" sz="1400" b="1" dirty="0" err="1" smtClean="0">
                <a:latin typeface="Times New Roman" panose="02020603050405020304" pitchFamily="18" charset="0"/>
                <a:cs typeface="Times New Roman" panose="02020603050405020304" pitchFamily="18" charset="0"/>
              </a:rPr>
              <a:t>супервизии</a:t>
            </a:r>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между всеми ее участниками осуществляется активное </a:t>
            </a:r>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взаимодействие</a:t>
            </a:r>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взаимообмен опытом</a:t>
            </a:r>
            <a:r>
              <a:rPr lang="ru-RU" sz="1400" b="1" dirty="0">
                <a:latin typeface="Times New Roman" panose="02020603050405020304" pitchFamily="18" charset="0"/>
                <a:cs typeface="Times New Roman" panose="02020603050405020304" pitchFamily="18" charset="0"/>
              </a:rPr>
              <a:t>, мнениями, что создает синергетический эффект. </a:t>
            </a:r>
            <a:endParaRPr lang="ru-RU" sz="800" b="1" dirty="0">
              <a:solidFill>
                <a:srgbClr val="FF0000"/>
              </a:solidFill>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Метод «Тень» </a:t>
            </a:r>
            <a:r>
              <a:rPr lang="ru-RU" sz="1400" b="1" dirty="0">
                <a:latin typeface="Times New Roman" panose="02020603050405020304" pitchFamily="18" charset="0"/>
                <a:cs typeface="Times New Roman" panose="02020603050405020304" pitchFamily="18" charset="0"/>
              </a:rPr>
              <a:t>– реализация данного метода подразумевает то, что подопечный следует </a:t>
            </a:r>
            <a:r>
              <a:rPr lang="ru-RU" sz="1400" b="1" dirty="0" smtClean="0">
                <a:latin typeface="Times New Roman" panose="02020603050405020304" pitchFamily="18" charset="0"/>
                <a:cs typeface="Times New Roman" panose="02020603050405020304" pitchFamily="18" charset="0"/>
              </a:rPr>
              <a:t>за своим </a:t>
            </a:r>
            <a:r>
              <a:rPr lang="ru-RU" sz="1400" b="1" dirty="0">
                <a:latin typeface="Times New Roman" panose="02020603050405020304" pitchFamily="18" charset="0"/>
                <a:cs typeface="Times New Roman" panose="02020603050405020304" pitchFamily="18" charset="0"/>
              </a:rPr>
              <a:t>наставником безмолвной тенью в течение определенного периода времени. Так, </a:t>
            </a:r>
            <a:r>
              <a:rPr lang="ru-RU" sz="1400" b="1" dirty="0" smtClean="0">
                <a:latin typeface="Times New Roman" panose="02020603050405020304" pitchFamily="18" charset="0"/>
                <a:cs typeface="Times New Roman" panose="02020603050405020304" pitchFamily="18" charset="0"/>
              </a:rPr>
              <a:t>молодой педагог </a:t>
            </a:r>
            <a:r>
              <a:rPr lang="ru-RU" sz="1400" b="1" dirty="0">
                <a:latin typeface="Times New Roman" panose="02020603050405020304" pitchFamily="18" charset="0"/>
                <a:cs typeface="Times New Roman" panose="02020603050405020304" pitchFamily="18" charset="0"/>
              </a:rPr>
              <a:t>может наблюдать за опытным </a:t>
            </a:r>
            <a:r>
              <a:rPr lang="ru-RU" sz="1400" b="1" dirty="0" smtClean="0">
                <a:latin typeface="Times New Roman" panose="02020603050405020304" pitchFamily="18" charset="0"/>
                <a:cs typeface="Times New Roman" panose="02020603050405020304" pitchFamily="18" charset="0"/>
              </a:rPr>
              <a:t>коллегой. Он </a:t>
            </a:r>
            <a:r>
              <a:rPr lang="ru-RU" sz="1400" b="1" dirty="0">
                <a:latin typeface="Times New Roman" panose="02020603050405020304" pitchFamily="18" charset="0"/>
                <a:cs typeface="Times New Roman" panose="02020603050405020304" pitchFamily="18" charset="0"/>
              </a:rPr>
              <a:t>фиксирует свои действия, размышляет, пытается уловить суть, становясь свидетелем профессиональной практики. Как в кинозале, только сюжет </a:t>
            </a:r>
            <a:r>
              <a:rPr lang="ru-RU" sz="1400" b="1" dirty="0" smtClean="0">
                <a:latin typeface="Times New Roman" panose="02020603050405020304" pitchFamily="18" charset="0"/>
                <a:cs typeface="Times New Roman" panose="02020603050405020304" pitchFamily="18" charset="0"/>
              </a:rPr>
              <a:t>разворачивается в </a:t>
            </a:r>
            <a:r>
              <a:rPr lang="ru-RU" sz="1400" b="1" dirty="0">
                <a:latin typeface="Times New Roman" panose="02020603050405020304" pitchFamily="18" charset="0"/>
                <a:cs typeface="Times New Roman" panose="02020603050405020304" pitchFamily="18" charset="0"/>
              </a:rPr>
              <a:t>реальной жизни. Ценность метода «Тень» базируется на известном изречении «Лучше один </a:t>
            </a:r>
            <a:r>
              <a:rPr lang="ru-RU" sz="1400" b="1" dirty="0" smtClean="0">
                <a:latin typeface="Times New Roman" panose="02020603050405020304" pitchFamily="18" charset="0"/>
                <a:cs typeface="Times New Roman" panose="02020603050405020304" pitchFamily="18" charset="0"/>
              </a:rPr>
              <a:t>раз увидеть</a:t>
            </a:r>
            <a:r>
              <a:rPr lang="ru-RU" sz="1400" b="1" dirty="0">
                <a:latin typeface="Times New Roman" panose="02020603050405020304" pitchFamily="18" charset="0"/>
                <a:cs typeface="Times New Roman" panose="02020603050405020304" pitchFamily="18" charset="0"/>
              </a:rPr>
              <a:t>, чем сто раз услышать». Очевидно, что идеальных педагогов не существует, </a:t>
            </a:r>
            <a:r>
              <a:rPr lang="ru-RU" sz="1400" b="1" dirty="0" smtClean="0">
                <a:latin typeface="Times New Roman" panose="02020603050405020304" pitchFamily="18" charset="0"/>
                <a:cs typeface="Times New Roman" panose="02020603050405020304" pitchFamily="18" charset="0"/>
              </a:rPr>
              <a:t>поэтому «тень</a:t>
            </a:r>
            <a:r>
              <a:rPr lang="ru-RU" sz="1400" b="1" dirty="0">
                <a:latin typeface="Times New Roman" panose="02020603050405020304" pitchFamily="18" charset="0"/>
                <a:cs typeface="Times New Roman" panose="02020603050405020304" pitchFamily="18" charset="0"/>
              </a:rPr>
              <a:t>», погружаясь в водоворот событий, учится и на отрицательных моментах, происходящих </a:t>
            </a:r>
            <a:r>
              <a:rPr lang="ru-RU" sz="1400" b="1" dirty="0" smtClean="0">
                <a:latin typeface="Times New Roman" panose="02020603050405020304" pitchFamily="18" charset="0"/>
                <a:cs typeface="Times New Roman" panose="02020603050405020304" pitchFamily="18" charset="0"/>
              </a:rPr>
              <a:t>с каждым </a:t>
            </a:r>
            <a:r>
              <a:rPr lang="ru-RU" sz="1400" b="1" dirty="0">
                <a:latin typeface="Times New Roman" panose="02020603050405020304" pitchFamily="18" charset="0"/>
                <a:cs typeface="Times New Roman" panose="02020603050405020304" pitchFamily="18" charset="0"/>
              </a:rPr>
              <a:t>педагогом. </a:t>
            </a:r>
            <a:endParaRPr lang="ru-RU" sz="800" b="1" dirty="0" smtClean="0">
              <a:latin typeface="Times New Roman" panose="02020603050405020304" pitchFamily="18" charset="0"/>
              <a:cs typeface="Times New Roman" panose="02020603050405020304" pitchFamily="18" charset="0"/>
            </a:endParaRPr>
          </a:p>
          <a:p>
            <a:r>
              <a:rPr lang="ru-RU" sz="1400" b="1" dirty="0" smtClean="0">
                <a:solidFill>
                  <a:srgbClr val="FF0000"/>
                </a:solidFill>
                <a:latin typeface="Times New Roman" panose="02020603050405020304" pitchFamily="18" charset="0"/>
                <a:cs typeface="Times New Roman" panose="02020603050405020304" pitchFamily="18" charset="0"/>
              </a:rPr>
              <a:t>Метод </a:t>
            </a:r>
            <a:r>
              <a:rPr lang="ru-RU" sz="1400" b="1" dirty="0">
                <a:solidFill>
                  <a:srgbClr val="FF0000"/>
                </a:solidFill>
                <a:latin typeface="Times New Roman" panose="02020603050405020304" pitchFamily="18" charset="0"/>
                <a:cs typeface="Times New Roman" panose="02020603050405020304" pitchFamily="18" charset="0"/>
              </a:rPr>
              <a:t>«</a:t>
            </a:r>
            <a:r>
              <a:rPr lang="ru-RU" sz="1400" b="1" dirty="0" err="1">
                <a:solidFill>
                  <a:srgbClr val="FF0000"/>
                </a:solidFill>
                <a:latin typeface="Times New Roman" panose="02020603050405020304" pitchFamily="18" charset="0"/>
                <a:cs typeface="Times New Roman" panose="02020603050405020304" pitchFamily="18" charset="0"/>
              </a:rPr>
              <a:t>Баддинг</a:t>
            </a:r>
            <a:r>
              <a:rPr lang="ru-RU" sz="1400" b="1" dirty="0">
                <a:solidFill>
                  <a:srgbClr val="FF0000"/>
                </a:solidFill>
                <a:latin typeface="Times New Roman" panose="02020603050405020304" pitchFamily="18" charset="0"/>
                <a:cs typeface="Times New Roman" panose="02020603050405020304" pitchFamily="18" charset="0"/>
              </a:rPr>
              <a:t>» – </a:t>
            </a:r>
            <a:r>
              <a:rPr lang="ru-RU" sz="1400" b="1" dirty="0" err="1">
                <a:solidFill>
                  <a:srgbClr val="FF0000"/>
                </a:solidFill>
                <a:latin typeface="Times New Roman" panose="02020603050405020304" pitchFamily="18" charset="0"/>
                <a:cs typeface="Times New Roman" panose="02020603050405020304" pitchFamily="18" charset="0"/>
              </a:rPr>
              <a:t>баддинг</a:t>
            </a:r>
            <a:r>
              <a:rPr lang="ru-RU" sz="1400" b="1" dirty="0">
                <a:solidFill>
                  <a:srgbClr val="FF0000"/>
                </a:solidFill>
                <a:latin typeface="Times New Roman" panose="02020603050405020304" pitchFamily="18" charset="0"/>
                <a:cs typeface="Times New Roman" panose="02020603050405020304" pitchFamily="18" charset="0"/>
              </a:rPr>
              <a:t> в переводе с английского языка означает «подающий </a:t>
            </a:r>
            <a:r>
              <a:rPr lang="ru-RU" sz="1400" b="1" dirty="0" smtClean="0">
                <a:solidFill>
                  <a:srgbClr val="FF0000"/>
                </a:solidFill>
                <a:latin typeface="Times New Roman" panose="02020603050405020304" pitchFamily="18" charset="0"/>
                <a:cs typeface="Times New Roman" panose="02020603050405020304" pitchFamily="18" charset="0"/>
              </a:rPr>
              <a:t>надежды,</a:t>
            </a:r>
            <a:r>
              <a:rPr lang="ru-RU" sz="1400" b="1" dirty="0">
                <a:solidFill>
                  <a:srgbClr val="FF0000"/>
                </a:solidFill>
                <a:latin typeface="Times New Roman" panose="02020603050405020304" pitchFamily="18" charset="0"/>
                <a:cs typeface="Times New Roman" panose="02020603050405020304" pitchFamily="18" charset="0"/>
              </a:rPr>
              <a:t> </a:t>
            </a:r>
            <a:r>
              <a:rPr lang="ru-RU" sz="1400" b="1" dirty="0" smtClean="0">
                <a:solidFill>
                  <a:srgbClr val="FF0000"/>
                </a:solidFill>
                <a:latin typeface="Times New Roman" panose="02020603050405020304" pitchFamily="18" charset="0"/>
                <a:cs typeface="Times New Roman" panose="02020603050405020304" pitchFamily="18" charset="0"/>
              </a:rPr>
              <a:t>перспективный</a:t>
            </a:r>
            <a:r>
              <a:rPr lang="ru-RU" sz="1400" b="1" dirty="0">
                <a:solidFill>
                  <a:srgbClr val="FF0000"/>
                </a:solidFill>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Это тоже неформальное наставничество, происходящее в процессе </a:t>
            </a:r>
            <a:r>
              <a:rPr lang="ru-RU" sz="1400" b="1" dirty="0" smtClean="0">
                <a:latin typeface="Times New Roman" panose="02020603050405020304" pitchFamily="18" charset="0"/>
                <a:cs typeface="Times New Roman" panose="02020603050405020304" pitchFamily="18" charset="0"/>
              </a:rPr>
              <a:t>погружения пары </a:t>
            </a:r>
            <a:r>
              <a:rPr lang="ru-RU" sz="1400" b="1" dirty="0">
                <a:latin typeface="Times New Roman" panose="02020603050405020304" pitchFamily="18" charset="0"/>
                <a:cs typeface="Times New Roman" panose="02020603050405020304" pitchFamily="18" charset="0"/>
              </a:rPr>
              <a:t>на равноправных дружеских отношениях (где субъекты поддерживают </a:t>
            </a:r>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друг </a:t>
            </a:r>
            <a:r>
              <a:rPr lang="ru-RU" sz="1400" b="1" dirty="0">
                <a:latin typeface="Times New Roman" panose="02020603050405020304" pitchFamily="18" charset="0"/>
                <a:cs typeface="Times New Roman" panose="02020603050405020304" pitchFamily="18" charset="0"/>
              </a:rPr>
              <a:t>друга </a:t>
            </a:r>
            <a:r>
              <a:rPr lang="ru-RU" sz="1400" b="1" dirty="0" smtClean="0">
                <a:latin typeface="Times New Roman" panose="02020603050405020304" pitchFamily="18" charset="0"/>
                <a:cs typeface="Times New Roman" panose="02020603050405020304" pitchFamily="18" charset="0"/>
              </a:rPr>
              <a:t>для достижения </a:t>
            </a:r>
            <a:r>
              <a:rPr lang="ru-RU" sz="1400" b="1" dirty="0">
                <a:latin typeface="Times New Roman" panose="02020603050405020304" pitchFamily="18" charset="0"/>
                <a:cs typeface="Times New Roman" panose="02020603050405020304" pitchFamily="18" charset="0"/>
              </a:rPr>
              <a:t>цели и приобретения навыков) в новый вид деятельности. Этот метод </a:t>
            </a:r>
            <a:r>
              <a:rPr lang="ru-RU" sz="1400" b="1" dirty="0" smtClean="0">
                <a:latin typeface="Times New Roman" panose="02020603050405020304" pitchFamily="18" charset="0"/>
                <a:cs typeface="Times New Roman" panose="02020603050405020304" pitchFamily="18" charset="0"/>
              </a:rPr>
              <a:t>максимально приближен </a:t>
            </a:r>
            <a:r>
              <a:rPr lang="ru-RU" sz="1400" b="1" dirty="0">
                <a:latin typeface="Times New Roman" panose="02020603050405020304" pitchFamily="18" charset="0"/>
                <a:cs typeface="Times New Roman" panose="02020603050405020304" pitchFamily="18" charset="0"/>
              </a:rPr>
              <a:t>к реальности, в нем отсутствуют заранее определенные алгоритмы </a:t>
            </a:r>
            <a:r>
              <a:rPr lang="ru-RU" sz="1400" b="1" dirty="0" smtClean="0">
                <a:latin typeface="Times New Roman" panose="02020603050405020304" pitchFamily="18" charset="0"/>
                <a:cs typeface="Times New Roman" panose="02020603050405020304" pitchFamily="18" charset="0"/>
              </a:rPr>
              <a:t>взаимодействия. Метод </a:t>
            </a:r>
            <a:r>
              <a:rPr lang="ru-RU" sz="1400" b="1" dirty="0">
                <a:latin typeface="Times New Roman" panose="02020603050405020304" pitchFamily="18" charset="0"/>
                <a:cs typeface="Times New Roman" panose="02020603050405020304" pitchFamily="18" charset="0"/>
              </a:rPr>
              <a:t>основан </a:t>
            </a:r>
            <a:r>
              <a:rPr lang="ru-RU" sz="1400" b="1" dirty="0" smtClean="0">
                <a:latin typeface="Times New Roman" panose="02020603050405020304" pitchFamily="18" charset="0"/>
                <a:cs typeface="Times New Roman" panose="02020603050405020304" pitchFamily="18" charset="0"/>
              </a:rPr>
              <a:t>на предоставлении </a:t>
            </a:r>
            <a:r>
              <a:rPr lang="ru-RU" sz="1400" b="1" dirty="0">
                <a:latin typeface="Times New Roman" panose="02020603050405020304" pitchFamily="18" charset="0"/>
                <a:cs typeface="Times New Roman" panose="02020603050405020304" pitchFamily="18" charset="0"/>
              </a:rPr>
              <a:t>друг другу информации, его основная цель – психологическая поддержка</a:t>
            </a:r>
            <a:r>
              <a:rPr lang="ru-RU" sz="1400" b="1" dirty="0"/>
              <a:t>. </a:t>
            </a:r>
            <a:endParaRPr lang="ru-RU" sz="800" b="1" dirty="0"/>
          </a:p>
          <a:p>
            <a:r>
              <a:rPr lang="ru-RU" sz="1400" b="1" dirty="0">
                <a:solidFill>
                  <a:srgbClr val="FF0000"/>
                </a:solidFill>
                <a:latin typeface="Times New Roman" panose="02020603050405020304" pitchFamily="18" charset="0"/>
                <a:cs typeface="Times New Roman" panose="02020603050405020304" pitchFamily="18" charset="0"/>
              </a:rPr>
              <a:t>Бережливые технологии </a:t>
            </a:r>
            <a:r>
              <a:rPr lang="ru-RU" sz="1400" b="1" dirty="0">
                <a:latin typeface="Times New Roman" panose="02020603050405020304" pitchFamily="18" charset="0"/>
                <a:cs typeface="Times New Roman" panose="02020603050405020304" pitchFamily="18" charset="0"/>
              </a:rPr>
              <a:t>(одним из лидеров внедрения бережливых технологий в нашей </a:t>
            </a:r>
            <a:r>
              <a:rPr lang="ru-RU" sz="1400" b="1" dirty="0" smtClean="0">
                <a:latin typeface="Times New Roman" panose="02020603050405020304" pitchFamily="18" charset="0"/>
                <a:cs typeface="Times New Roman" panose="02020603050405020304" pitchFamily="18" charset="0"/>
              </a:rPr>
              <a:t>стране является </a:t>
            </a:r>
            <a:r>
              <a:rPr lang="ru-RU" sz="1400" b="1" dirty="0">
                <a:latin typeface="Times New Roman" panose="02020603050405020304" pitchFamily="18" charset="0"/>
                <a:cs typeface="Times New Roman" panose="02020603050405020304" pitchFamily="18" charset="0"/>
              </a:rPr>
              <a:t>Государственная корпорация </a:t>
            </a:r>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a:t>
            </a:r>
            <a:r>
              <a:rPr lang="ru-RU" sz="1400" b="1" dirty="0" err="1">
                <a:latin typeface="Times New Roman" panose="02020603050405020304" pitchFamily="18" charset="0"/>
                <a:cs typeface="Times New Roman" panose="02020603050405020304" pitchFamily="18" charset="0"/>
              </a:rPr>
              <a:t>Росатом</a:t>
            </a:r>
            <a:r>
              <a:rPr lang="ru-RU" sz="1400" b="1" dirty="0">
                <a:latin typeface="Times New Roman" panose="02020603050405020304" pitchFamily="18" charset="0"/>
                <a:cs typeface="Times New Roman" panose="02020603050405020304" pitchFamily="18" charset="0"/>
              </a:rPr>
              <a:t>») – использование подходов, методов и </a:t>
            </a:r>
            <a:r>
              <a:rPr lang="ru-RU" sz="1400" b="1" dirty="0" smtClean="0">
                <a:latin typeface="Times New Roman" panose="02020603050405020304" pitchFamily="18" charset="0"/>
                <a:cs typeface="Times New Roman" panose="02020603050405020304" pitchFamily="18" charset="0"/>
              </a:rPr>
              <a:t>приемов бережливых </a:t>
            </a:r>
            <a:r>
              <a:rPr lang="ru-RU" sz="1400" b="1" dirty="0">
                <a:latin typeface="Times New Roman" panose="02020603050405020304" pitchFamily="18" charset="0"/>
                <a:cs typeface="Times New Roman" panose="02020603050405020304" pitchFamily="18" charset="0"/>
              </a:rPr>
              <a:t>технологий позволяет улучшить качество преподавания и усвоения </a:t>
            </a:r>
            <a:r>
              <a:rPr lang="ru-RU" sz="1400" b="1" dirty="0" smtClean="0">
                <a:latin typeface="Times New Roman" panose="02020603050405020304" pitchFamily="18" charset="0"/>
                <a:cs typeface="Times New Roman" panose="02020603050405020304" pitchFamily="18" charset="0"/>
              </a:rPr>
              <a:t>обучающимися изучаемого </a:t>
            </a:r>
            <a:r>
              <a:rPr lang="ru-RU" sz="1400" b="1" dirty="0">
                <a:latin typeface="Times New Roman" panose="02020603050405020304" pitchFamily="18" charset="0"/>
                <a:cs typeface="Times New Roman" panose="02020603050405020304" pitchFamily="18" charset="0"/>
              </a:rPr>
              <a:t>практического и теоретического материала за счет устранения потерь времени </a:t>
            </a:r>
            <a:r>
              <a:rPr lang="ru-RU" sz="1400" b="1" dirty="0" smtClean="0">
                <a:latin typeface="Times New Roman" panose="02020603050405020304" pitchFamily="18" charset="0"/>
                <a:cs typeface="Times New Roman" panose="02020603050405020304" pitchFamily="18" charset="0"/>
              </a:rPr>
              <a:t>и повышения </a:t>
            </a:r>
            <a:r>
              <a:rPr lang="ru-RU" sz="1400" b="1" dirty="0">
                <a:latin typeface="Times New Roman" panose="02020603050405020304" pitchFamily="18" charset="0"/>
                <a:cs typeface="Times New Roman" panose="02020603050405020304" pitchFamily="18" charset="0"/>
              </a:rPr>
              <a:t>эффективности организации учебного </a:t>
            </a:r>
            <a:r>
              <a:rPr lang="ru-RU" sz="1400" b="1" dirty="0" smtClean="0">
                <a:latin typeface="Times New Roman" panose="02020603050405020304" pitchFamily="18" charset="0"/>
                <a:cs typeface="Times New Roman" panose="02020603050405020304" pitchFamily="18" charset="0"/>
              </a:rPr>
              <a:t>процесса, удовлетворенность </a:t>
            </a:r>
            <a:r>
              <a:rPr lang="ru-RU" sz="1400" b="1" dirty="0">
                <a:latin typeface="Times New Roman" panose="02020603050405020304" pitchFamily="18" charset="0"/>
                <a:cs typeface="Times New Roman" panose="02020603050405020304" pitchFamily="18" charset="0"/>
              </a:rPr>
              <a:t>учащихся, </a:t>
            </a:r>
            <a:r>
              <a:rPr lang="ru-RU" sz="1400" b="1" dirty="0" smtClean="0">
                <a:latin typeface="Times New Roman" panose="02020603050405020304" pitchFamily="18" charset="0"/>
                <a:cs typeface="Times New Roman" panose="02020603050405020304" pitchFamily="18" charset="0"/>
              </a:rPr>
              <a:t>их родителей</a:t>
            </a:r>
            <a:r>
              <a:rPr lang="ru-RU" sz="1400" b="1" dirty="0">
                <a:latin typeface="Times New Roman" panose="02020603050405020304" pitchFamily="18" charset="0"/>
                <a:cs typeface="Times New Roman" panose="02020603050405020304" pitchFamily="18" charset="0"/>
              </a:rPr>
              <a:t>, педагогов как общим уровнем организации наставнической деятельности, так и </a:t>
            </a:r>
            <a:r>
              <a:rPr lang="ru-RU" sz="1400" b="1" dirty="0" smtClean="0">
                <a:latin typeface="Times New Roman" panose="02020603050405020304" pitchFamily="18" charset="0"/>
                <a:cs typeface="Times New Roman" panose="02020603050405020304" pitchFamily="18" charset="0"/>
              </a:rPr>
              <a:t>работой всего </a:t>
            </a:r>
            <a:r>
              <a:rPr lang="ru-RU" sz="1400" b="1" dirty="0">
                <a:latin typeface="Times New Roman" panose="02020603050405020304" pitchFamily="18" charset="0"/>
                <a:cs typeface="Times New Roman" panose="02020603050405020304" pitchFamily="18" charset="0"/>
              </a:rPr>
              <a:t>учреждения. Например, при планировании и реализации </a:t>
            </a:r>
            <a:r>
              <a:rPr lang="ru-RU" sz="1400" b="1" dirty="0" err="1">
                <a:latin typeface="Times New Roman" panose="02020603050405020304" pitchFamily="18" charset="0"/>
                <a:cs typeface="Times New Roman" panose="02020603050405020304" pitchFamily="18" charset="0"/>
              </a:rPr>
              <a:t>мероприятийно</a:t>
            </a:r>
            <a:r>
              <a:rPr lang="ru-RU" sz="1400" b="1" dirty="0">
                <a:latin typeface="Times New Roman" panose="02020603050405020304" pitchFamily="18" charset="0"/>
                <a:cs typeface="Times New Roman" panose="02020603050405020304" pitchFamily="18" charset="0"/>
              </a:rPr>
              <a:t> – событийного </a:t>
            </a:r>
            <a:r>
              <a:rPr lang="ru-RU" sz="1400" b="1" dirty="0" smtClean="0">
                <a:latin typeface="Times New Roman" panose="02020603050405020304" pitchFamily="18" charset="0"/>
                <a:cs typeface="Times New Roman" panose="02020603050405020304" pitchFamily="18" charset="0"/>
              </a:rPr>
              <a:t>или воспитательного </a:t>
            </a:r>
            <a:r>
              <a:rPr lang="ru-RU" sz="1400" b="1" dirty="0">
                <a:latin typeface="Times New Roman" panose="02020603050405020304" pitchFamily="18" charset="0"/>
                <a:cs typeface="Times New Roman" panose="02020603050405020304" pitchFamily="18" charset="0"/>
              </a:rPr>
              <a:t>блока работы УДО, в технологии проектной деятельности, которая </a:t>
            </a:r>
            <a:r>
              <a:rPr lang="ru-RU" sz="1400" b="1" dirty="0" smtClean="0">
                <a:latin typeface="Times New Roman" panose="02020603050405020304" pitchFamily="18" charset="0"/>
                <a:cs typeface="Times New Roman" panose="02020603050405020304" pitchFamily="18" charset="0"/>
              </a:rPr>
              <a:t>является одной </a:t>
            </a:r>
            <a:r>
              <a:rPr lang="ru-RU" sz="1400" b="1" dirty="0">
                <a:latin typeface="Times New Roman" panose="02020603050405020304" pitchFamily="18" charset="0"/>
                <a:cs typeface="Times New Roman" panose="02020603050405020304" pitchFamily="18" charset="0"/>
              </a:rPr>
              <a:t>из основных в инструментарии, обеспечивающем оптимальное внедрение </a:t>
            </a:r>
            <a:r>
              <a:rPr lang="ru-RU" sz="1400" b="1" dirty="0" smtClean="0">
                <a:latin typeface="Times New Roman" panose="02020603050405020304" pitchFamily="18" charset="0"/>
                <a:cs typeface="Times New Roman" panose="02020603050405020304" pitchFamily="18" charset="0"/>
              </a:rPr>
              <a:t>Методологии наставничества </a:t>
            </a:r>
            <a:r>
              <a:rPr lang="ru-RU" sz="1400" b="1" dirty="0">
                <a:latin typeface="Times New Roman" panose="02020603050405020304" pitchFamily="18" charset="0"/>
                <a:cs typeface="Times New Roman" panose="02020603050405020304" pitchFamily="18" charset="0"/>
              </a:rPr>
              <a:t>в организации ДО, широко применяется метод кабан-досок (для </a:t>
            </a:r>
            <a:r>
              <a:rPr lang="ru-RU" sz="1400" b="1" dirty="0" smtClean="0">
                <a:latin typeface="Times New Roman" panose="02020603050405020304" pitchFamily="18" charset="0"/>
                <a:cs typeface="Times New Roman" panose="02020603050405020304" pitchFamily="18" charset="0"/>
              </a:rPr>
              <a:t>отслеживания стадий </a:t>
            </a:r>
            <a:r>
              <a:rPr lang="ru-RU" sz="1400" b="1" dirty="0">
                <a:latin typeface="Times New Roman" panose="02020603050405020304" pitchFamily="18" charset="0"/>
                <a:cs typeface="Times New Roman" panose="02020603050405020304" pitchFamily="18" charset="0"/>
              </a:rPr>
              <a:t>выполнения обучающимися проектов и персональных заданий: «получено задание</a:t>
            </a:r>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подготовлен план», «в работе», «завершено» и </a:t>
            </a:r>
            <a:r>
              <a:rPr lang="ru-RU" sz="1400" b="1" dirty="0" err="1">
                <a:latin typeface="Times New Roman" panose="02020603050405020304" pitchFamily="18" charset="0"/>
                <a:cs typeface="Times New Roman" panose="02020603050405020304" pitchFamily="18" charset="0"/>
              </a:rPr>
              <a:t>тд</a:t>
            </a:r>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диаграмма </a:t>
            </a:r>
            <a:r>
              <a:rPr lang="ru-RU" sz="1400" b="1" dirty="0" err="1">
                <a:latin typeface="Times New Roman" panose="02020603050405020304" pitchFamily="18" charset="0"/>
                <a:cs typeface="Times New Roman" panose="02020603050405020304" pitchFamily="18" charset="0"/>
              </a:rPr>
              <a:t>Гантта</a:t>
            </a:r>
            <a:r>
              <a:rPr lang="ru-RU" sz="1400" b="1" dirty="0">
                <a:latin typeface="Times New Roman" panose="02020603050405020304" pitchFamily="18" charset="0"/>
                <a:cs typeface="Times New Roman" panose="02020603050405020304" pitchFamily="18" charset="0"/>
              </a:rPr>
              <a:t> (ленточная диаграмма) также является </a:t>
            </a:r>
            <a:r>
              <a:rPr lang="ru-RU" sz="1400" b="1" dirty="0" smtClean="0">
                <a:latin typeface="Times New Roman" panose="02020603050405020304" pitchFamily="18" charset="0"/>
                <a:cs typeface="Times New Roman" panose="02020603050405020304" pitchFamily="18" charset="0"/>
              </a:rPr>
              <a:t>действенным инструментом </a:t>
            </a:r>
            <a:r>
              <a:rPr lang="ru-RU" sz="1400" b="1" dirty="0">
                <a:latin typeface="Times New Roman" panose="02020603050405020304" pitchFamily="18" charset="0"/>
                <a:cs typeface="Times New Roman" panose="02020603050405020304" pitchFamily="18" charset="0"/>
              </a:rPr>
              <a:t>планирования, мониторинга и анализа различных проектов, программ </a:t>
            </a:r>
            <a:r>
              <a:rPr lang="ru-RU" sz="1400" b="1" dirty="0" smtClean="0">
                <a:latin typeface="Times New Roman" panose="02020603050405020304" pitchFamily="18" charset="0"/>
                <a:cs typeface="Times New Roman" panose="02020603050405020304" pitchFamily="18" charset="0"/>
              </a:rPr>
              <a:t>и мероприятий.</a:t>
            </a:r>
            <a:endParaRPr lang="ru-RU" sz="1400" b="1" dirty="0">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rotWithShape="1">
          <a:blip r:embed="rId2" cstate="print">
            <a:extLst>
              <a:ext uri="{28A0092B-C50C-407E-A947-70E740481C1C}">
                <a14:useLocalDpi xmlns:a14="http://schemas.microsoft.com/office/drawing/2010/main" val="0"/>
              </a:ext>
            </a:extLst>
          </a:blip>
          <a:srcRect l="18130" t="30404" r="17661" b="29460"/>
          <a:stretch/>
        </p:blipFill>
        <p:spPr>
          <a:xfrm>
            <a:off x="9089471" y="213269"/>
            <a:ext cx="1213103" cy="426538"/>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8833" y="179351"/>
            <a:ext cx="440818" cy="419138"/>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1571" y="213269"/>
            <a:ext cx="487965" cy="417600"/>
          </a:xfrm>
          <a:prstGeom prst="rect">
            <a:avLst/>
          </a:prstGeom>
        </p:spPr>
      </p:pic>
      <p:sp>
        <p:nvSpPr>
          <p:cNvPr id="15" name="Прямоугольник 14"/>
          <p:cNvSpPr/>
          <p:nvPr/>
        </p:nvSpPr>
        <p:spPr>
          <a:xfrm rot="16200000">
            <a:off x="8616235" y="3282234"/>
            <a:ext cx="6858000" cy="293532"/>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6654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2149" y="735955"/>
            <a:ext cx="11387959" cy="6032421"/>
          </a:xfrm>
          <a:prstGeom prst="rect">
            <a:avLst/>
          </a:prstGeom>
          <a:solidFill>
            <a:schemeClr val="bg1"/>
          </a:solidFill>
        </p:spPr>
        <p:txBody>
          <a:bodyPr wrap="square" lIns="0" tIns="0" rIns="0" bIns="0" rtlCol="0">
            <a:spAutoFit/>
          </a:bodyPr>
          <a:lstStyle/>
          <a:p>
            <a:r>
              <a:rPr lang="ru-RU" sz="1400" b="1" dirty="0">
                <a:solidFill>
                  <a:srgbClr val="FF0000"/>
                </a:solidFill>
                <a:latin typeface="Times New Roman" panose="02020603050405020304" pitchFamily="18" charset="0"/>
                <a:cs typeface="Times New Roman" panose="02020603050405020304" pitchFamily="18" charset="0"/>
              </a:rPr>
              <a:t>Метод «</a:t>
            </a:r>
            <a:r>
              <a:rPr lang="ru-RU" sz="1400" b="1" dirty="0" err="1">
                <a:solidFill>
                  <a:srgbClr val="FF0000"/>
                </a:solidFill>
                <a:latin typeface="Times New Roman" panose="02020603050405020304" pitchFamily="18" charset="0"/>
                <a:cs typeface="Times New Roman" panose="02020603050405020304" pitchFamily="18" charset="0"/>
              </a:rPr>
              <a:t>secondment</a:t>
            </a:r>
            <a:r>
              <a:rPr lang="ru-RU" sz="1400" b="1" dirty="0">
                <a:solidFill>
                  <a:srgbClr val="FF0000"/>
                </a:solidFill>
                <a:latin typeface="Times New Roman" panose="02020603050405020304" pitchFamily="18" charset="0"/>
                <a:cs typeface="Times New Roman" panose="02020603050405020304" pitchFamily="18" charset="0"/>
              </a:rPr>
              <a:t>» (с английского как «командирование»). </a:t>
            </a:r>
            <a:r>
              <a:rPr lang="ru-RU" sz="1400" b="1" dirty="0">
                <a:latin typeface="Times New Roman" panose="02020603050405020304" pitchFamily="18" charset="0"/>
                <a:cs typeface="Times New Roman" panose="02020603050405020304" pitchFamily="18" charset="0"/>
              </a:rPr>
              <a:t>При такой форме </a:t>
            </a:r>
            <a:r>
              <a:rPr lang="ru-RU" sz="1400" b="1" dirty="0" smtClean="0">
                <a:latin typeface="Times New Roman" panose="02020603050405020304" pitchFamily="18" charset="0"/>
                <a:cs typeface="Times New Roman" panose="02020603050405020304" pitchFamily="18" charset="0"/>
              </a:rPr>
              <a:t>обучения педагогического </a:t>
            </a:r>
            <a:r>
              <a:rPr lang="ru-RU" sz="1400" b="1" dirty="0">
                <a:latin typeface="Times New Roman" panose="02020603050405020304" pitchFamily="18" charset="0"/>
                <a:cs typeface="Times New Roman" panose="02020603050405020304" pitchFamily="18" charset="0"/>
              </a:rPr>
              <a:t>работника направляют («командируют») на другое место работы (в </a:t>
            </a:r>
            <a:r>
              <a:rPr lang="ru-RU" sz="1400" b="1" dirty="0" smtClean="0">
                <a:latin typeface="Times New Roman" panose="02020603050405020304" pitchFamily="18" charset="0"/>
                <a:cs typeface="Times New Roman" panose="02020603050405020304" pitchFamily="18" charset="0"/>
              </a:rPr>
              <a:t>другое структурное </a:t>
            </a:r>
            <a:r>
              <a:rPr lang="ru-RU" sz="1400" b="1" dirty="0">
                <a:latin typeface="Times New Roman" panose="02020603050405020304" pitchFamily="18" charset="0"/>
                <a:cs typeface="Times New Roman" panose="02020603050405020304" pitchFamily="18" charset="0"/>
              </a:rPr>
              <a:t>подразделение, группу) на время, где он под шефством наставника приобретает </a:t>
            </a:r>
            <a:r>
              <a:rPr lang="ru-RU" sz="1400" b="1" dirty="0" smtClean="0">
                <a:latin typeface="Times New Roman" panose="02020603050405020304" pitchFamily="18" charset="0"/>
                <a:cs typeface="Times New Roman" panose="02020603050405020304" pitchFamily="18" charset="0"/>
              </a:rPr>
              <a:t>новые знания </a:t>
            </a:r>
            <a:r>
              <a:rPr lang="ru-RU" sz="1400" b="1" dirty="0">
                <a:latin typeface="Times New Roman" panose="02020603050405020304" pitchFamily="18" charset="0"/>
                <a:cs typeface="Times New Roman" panose="02020603050405020304" pitchFamily="18" charset="0"/>
              </a:rPr>
              <a:t>и навыки. После чего сотрудник возвращается на свое прежнее место работы, к </a:t>
            </a:r>
            <a:r>
              <a:rPr lang="ru-RU" sz="1400" b="1" dirty="0" smtClean="0">
                <a:latin typeface="Times New Roman" panose="02020603050405020304" pitchFamily="18" charset="0"/>
                <a:cs typeface="Times New Roman" panose="02020603050405020304" pitchFamily="18" charset="0"/>
              </a:rPr>
              <a:t>своим прежним </a:t>
            </a:r>
            <a:r>
              <a:rPr lang="ru-RU" sz="1400" b="1" dirty="0">
                <a:latin typeface="Times New Roman" panose="02020603050405020304" pitchFamily="18" charset="0"/>
                <a:cs typeface="Times New Roman" panose="02020603050405020304" pitchFamily="18" charset="0"/>
              </a:rPr>
              <a:t>обязанностям, где он </a:t>
            </a:r>
            <a:r>
              <a:rPr lang="ru-RU" sz="1400" b="1" dirty="0" smtClean="0">
                <a:latin typeface="Times New Roman" panose="02020603050405020304" pitchFamily="18" charset="0"/>
                <a:cs typeface="Times New Roman" panose="02020603050405020304" pitchFamily="18" charset="0"/>
              </a:rPr>
              <a:t>применяет полученный </a:t>
            </a:r>
            <a:r>
              <a:rPr lang="ru-RU" sz="1400" b="1" dirty="0">
                <a:latin typeface="Times New Roman" panose="02020603050405020304" pitchFamily="18" charset="0"/>
                <a:cs typeface="Times New Roman" panose="02020603050405020304" pitchFamily="18" charset="0"/>
              </a:rPr>
              <a:t>опыт. </a:t>
            </a:r>
            <a:endParaRPr lang="ru-RU" sz="1400" b="1" dirty="0" smtClean="0">
              <a:latin typeface="Times New Roman" panose="02020603050405020304" pitchFamily="18" charset="0"/>
              <a:cs typeface="Times New Roman" panose="02020603050405020304" pitchFamily="18" charset="0"/>
            </a:endParaRPr>
          </a:p>
          <a:p>
            <a:r>
              <a:rPr lang="ru-RU" sz="1400" b="1" dirty="0" smtClean="0">
                <a:solidFill>
                  <a:srgbClr val="FF0000"/>
                </a:solidFill>
                <a:latin typeface="Times New Roman" panose="02020603050405020304" pitchFamily="18" charset="0"/>
                <a:cs typeface="Times New Roman" panose="02020603050405020304" pitchFamily="18" charset="0"/>
              </a:rPr>
              <a:t>Кейс</a:t>
            </a:r>
            <a:r>
              <a:rPr lang="en-US" sz="1400" b="1" dirty="0">
                <a:solidFill>
                  <a:srgbClr val="FF0000"/>
                </a:solidFill>
                <a:latin typeface="Times New Roman" panose="02020603050405020304" pitchFamily="18" charset="0"/>
                <a:cs typeface="Times New Roman" panose="02020603050405020304" pitchFamily="18" charset="0"/>
              </a:rPr>
              <a:t>-</a:t>
            </a:r>
            <a:r>
              <a:rPr lang="ru-RU" sz="1400" b="1" dirty="0">
                <a:solidFill>
                  <a:srgbClr val="FF0000"/>
                </a:solidFill>
                <a:latin typeface="Times New Roman" panose="02020603050405020304" pitchFamily="18" charset="0"/>
                <a:cs typeface="Times New Roman" panose="02020603050405020304" pitchFamily="18" charset="0"/>
              </a:rPr>
              <a:t>метод</a:t>
            </a:r>
            <a:r>
              <a:rPr lang="en-US" sz="1400" b="1" dirty="0">
                <a:solidFill>
                  <a:srgbClr val="FF0000"/>
                </a:solidFill>
                <a:latin typeface="Times New Roman" panose="02020603050405020304" pitchFamily="18" charset="0"/>
                <a:cs typeface="Times New Roman" panose="02020603050405020304" pitchFamily="18" charset="0"/>
              </a:rPr>
              <a:t> (</a:t>
            </a:r>
            <a:r>
              <a:rPr lang="ru-RU" sz="1400" b="1" dirty="0" err="1">
                <a:solidFill>
                  <a:srgbClr val="FF0000"/>
                </a:solidFill>
                <a:latin typeface="Times New Roman" panose="02020603050405020304" pitchFamily="18" charset="0"/>
                <a:cs typeface="Times New Roman" panose="02020603050405020304" pitchFamily="18" charset="0"/>
              </a:rPr>
              <a:t>англ</a:t>
            </a:r>
            <a:r>
              <a:rPr lang="en-US" sz="1400" b="1" dirty="0">
                <a:solidFill>
                  <a:srgbClr val="FF0000"/>
                </a:solidFill>
                <a:latin typeface="Times New Roman" panose="02020603050405020304" pitchFamily="18" charset="0"/>
                <a:cs typeface="Times New Roman" panose="02020603050405020304" pitchFamily="18" charset="0"/>
              </a:rPr>
              <a:t>. Case method). </a:t>
            </a:r>
            <a:r>
              <a:rPr lang="ru-RU" sz="1400" b="1" dirty="0">
                <a:latin typeface="Times New Roman" panose="02020603050405020304" pitchFamily="18" charset="0"/>
                <a:cs typeface="Times New Roman" panose="02020603050405020304" pitchFamily="18" charset="0"/>
              </a:rPr>
              <a:t>Метод конкретных ситуаций, ситуационного анализа – </a:t>
            </a:r>
            <a:r>
              <a:rPr lang="ru-RU" sz="1400" b="1" dirty="0" smtClean="0">
                <a:latin typeface="Times New Roman" panose="02020603050405020304" pitchFamily="18" charset="0"/>
                <a:cs typeface="Times New Roman" panose="02020603050405020304" pitchFamily="18" charset="0"/>
              </a:rPr>
              <a:t>техника обучения</a:t>
            </a:r>
            <a:r>
              <a:rPr lang="ru-RU" sz="1400" b="1" dirty="0">
                <a:latin typeface="Times New Roman" panose="02020603050405020304" pitchFamily="18" charset="0"/>
                <a:cs typeface="Times New Roman" panose="02020603050405020304" pitchFamily="18" charset="0"/>
              </a:rPr>
              <a:t>, использующая описание реальных социальных, экономических и </a:t>
            </a:r>
            <a:r>
              <a:rPr lang="ru-RU" sz="1400" b="1" dirty="0" smtClean="0">
                <a:latin typeface="Times New Roman" panose="02020603050405020304" pitchFamily="18" charset="0"/>
                <a:cs typeface="Times New Roman" panose="02020603050405020304" pitchFamily="18" charset="0"/>
              </a:rPr>
              <a:t>бизнес-ситуаций. Педагоги </a:t>
            </a:r>
            <a:r>
              <a:rPr lang="ru-RU" sz="1400" b="1" dirty="0">
                <a:latin typeface="Times New Roman" panose="02020603050405020304" pitchFamily="18" charset="0"/>
                <a:cs typeface="Times New Roman" panose="02020603050405020304" pitchFamily="18" charset="0"/>
              </a:rPr>
              <a:t>должны исследовать ситуацию, разобраться в сути проблем, предложить возможные</a:t>
            </a:r>
          </a:p>
          <a:p>
            <a:r>
              <a:rPr lang="ru-RU" sz="1400" b="1" dirty="0">
                <a:latin typeface="Times New Roman" panose="02020603050405020304" pitchFamily="18" charset="0"/>
                <a:cs typeface="Times New Roman" panose="02020603050405020304" pitchFamily="18" charset="0"/>
              </a:rPr>
              <a:t>решения и выбрать лучшее из них (допускается множество решений и альтернативных путей</a:t>
            </a:r>
            <a:r>
              <a:rPr lang="ru-RU" sz="1400" b="1" dirty="0" smtClean="0">
                <a:latin typeface="Times New Roman" panose="02020603050405020304" pitchFamily="18" charset="0"/>
                <a:cs typeface="Times New Roman" panose="02020603050405020304" pitchFamily="18" charset="0"/>
              </a:rPr>
              <a:t>). Кейсы </a:t>
            </a:r>
            <a:r>
              <a:rPr lang="ru-RU" sz="1400" b="1" dirty="0">
                <a:latin typeface="Times New Roman" panose="02020603050405020304" pitchFamily="18" charset="0"/>
                <a:cs typeface="Times New Roman" panose="02020603050405020304" pitchFamily="18" charset="0"/>
              </a:rPr>
              <a:t>основываются на реальном фактическом материале или же приближены к </a:t>
            </a:r>
            <a:r>
              <a:rPr lang="ru-RU" sz="1400" b="1" dirty="0" smtClean="0">
                <a:latin typeface="Times New Roman" panose="02020603050405020304" pitchFamily="18" charset="0"/>
                <a:cs typeface="Times New Roman" panose="02020603050405020304" pitchFamily="18" charset="0"/>
              </a:rPr>
              <a:t>реальной ситуации</a:t>
            </a:r>
            <a:r>
              <a:rPr lang="ru-RU" sz="1400" b="1" dirty="0">
                <a:latin typeface="Times New Roman" panose="02020603050405020304" pitchFamily="18" charset="0"/>
                <a:cs typeface="Times New Roman" panose="02020603050405020304" pitchFamily="18" charset="0"/>
              </a:rPr>
              <a:t>.</a:t>
            </a:r>
          </a:p>
          <a:p>
            <a:r>
              <a:rPr lang="ru-RU" sz="1400" b="1" dirty="0" smtClean="0">
                <a:solidFill>
                  <a:srgbClr val="FF0000"/>
                </a:solidFill>
                <a:latin typeface="Times New Roman" panose="02020603050405020304" pitchFamily="18" charset="0"/>
                <a:cs typeface="Times New Roman" panose="02020603050405020304" pitchFamily="18" charset="0"/>
              </a:rPr>
              <a:t>Форсайт </a:t>
            </a:r>
            <a:r>
              <a:rPr lang="ru-RU" sz="1400" b="1" dirty="0">
                <a:solidFill>
                  <a:srgbClr val="FF0000"/>
                </a:solidFill>
                <a:latin typeface="Times New Roman" panose="02020603050405020304" pitchFamily="18" charset="0"/>
                <a:cs typeface="Times New Roman" panose="02020603050405020304" pitchFamily="18" charset="0"/>
              </a:rPr>
              <a:t>– (англ. </a:t>
            </a:r>
            <a:r>
              <a:rPr lang="ru-RU" sz="1400" b="1" dirty="0" err="1">
                <a:solidFill>
                  <a:srgbClr val="FF0000"/>
                </a:solidFill>
                <a:latin typeface="Times New Roman" panose="02020603050405020304" pitchFamily="18" charset="0"/>
                <a:cs typeface="Times New Roman" panose="02020603050405020304" pitchFamily="18" charset="0"/>
              </a:rPr>
              <a:t>Foresight</a:t>
            </a:r>
            <a:r>
              <a:rPr lang="ru-RU" sz="1400" b="1" dirty="0">
                <a:solidFill>
                  <a:srgbClr val="FF0000"/>
                </a:solidFill>
                <a:latin typeface="Times New Roman" panose="02020603050405020304" pitchFamily="18" charset="0"/>
                <a:cs typeface="Times New Roman" panose="02020603050405020304" pitchFamily="18" charset="0"/>
              </a:rPr>
              <a:t> – взгляд в будущее). </a:t>
            </a:r>
            <a:r>
              <a:rPr lang="ru-RU" sz="1400" b="1" dirty="0">
                <a:latin typeface="Times New Roman" panose="02020603050405020304" pitchFamily="18" charset="0"/>
                <a:cs typeface="Times New Roman" panose="02020603050405020304" pitchFamily="18" charset="0"/>
              </a:rPr>
              <a:t>Это интеллектуальная технология по </a:t>
            </a:r>
            <a:r>
              <a:rPr lang="ru-RU" sz="1400" b="1" dirty="0" smtClean="0">
                <a:latin typeface="Times New Roman" panose="02020603050405020304" pitchFamily="18" charset="0"/>
                <a:cs typeface="Times New Roman" panose="02020603050405020304" pitchFamily="18" charset="0"/>
              </a:rPr>
              <a:t>созданию желаемого </a:t>
            </a:r>
            <a:r>
              <a:rPr lang="ru-RU" sz="1400" b="1" dirty="0">
                <a:latin typeface="Times New Roman" panose="02020603050405020304" pitchFamily="18" charset="0"/>
                <a:cs typeface="Times New Roman" panose="02020603050405020304" pitchFamily="18" charset="0"/>
              </a:rPr>
              <a:t>образа будущего и определение стратегий его достижения. Широко используется </a:t>
            </a:r>
            <a:r>
              <a:rPr lang="ru-RU" sz="1400" b="1" dirty="0" smtClean="0">
                <a:latin typeface="Times New Roman" panose="02020603050405020304" pitchFamily="18" charset="0"/>
                <a:cs typeface="Times New Roman" panose="02020603050405020304" pitchFamily="18" charset="0"/>
              </a:rPr>
              <a:t>на этапах </a:t>
            </a:r>
            <a:r>
              <a:rPr lang="ru-RU" sz="1400" b="1" dirty="0">
                <a:latin typeface="Times New Roman" panose="02020603050405020304" pitchFamily="18" charset="0"/>
                <a:cs typeface="Times New Roman" panose="02020603050405020304" pitchFamily="18" charset="0"/>
              </a:rPr>
              <a:t>планирования наставнической деятельности</a:t>
            </a:r>
            <a:r>
              <a:rPr lang="ru-RU" sz="1400" b="1" dirty="0" smtClean="0">
                <a:latin typeface="Times New Roman" panose="02020603050405020304" pitchFamily="18" charset="0"/>
                <a:cs typeface="Times New Roman" panose="02020603050405020304" pitchFamily="18" charset="0"/>
              </a:rPr>
              <a:t>.</a:t>
            </a:r>
            <a:endParaRPr lang="ru-RU" sz="800" b="1" dirty="0" smtClean="0">
              <a:solidFill>
                <a:srgbClr val="FF0000"/>
              </a:solidFill>
              <a:latin typeface="Times New Roman" panose="02020603050405020304" pitchFamily="18" charset="0"/>
              <a:cs typeface="Times New Roman" panose="02020603050405020304" pitchFamily="18" charset="0"/>
            </a:endParaRPr>
          </a:p>
          <a:p>
            <a:r>
              <a:rPr lang="ru-RU" sz="1400" b="1" dirty="0" err="1">
                <a:solidFill>
                  <a:srgbClr val="FF0000"/>
                </a:solidFill>
                <a:latin typeface="Times New Roman" panose="02020603050405020304" pitchFamily="18" charset="0"/>
                <a:cs typeface="Times New Roman" panose="02020603050405020304" pitchFamily="18" charset="0"/>
              </a:rPr>
              <a:t>Воркшоп</a:t>
            </a:r>
            <a:r>
              <a:rPr lang="ru-RU" sz="1400" b="1" dirty="0">
                <a:solidFill>
                  <a:srgbClr val="FF0000"/>
                </a:solidFill>
                <a:latin typeface="Times New Roman" panose="02020603050405020304" pitchFamily="18" charset="0"/>
                <a:cs typeface="Times New Roman" panose="02020603050405020304" pitchFamily="18" charset="0"/>
              </a:rPr>
              <a:t> ("</a:t>
            </a:r>
            <a:r>
              <a:rPr lang="ru-RU" sz="1400" b="1" dirty="0" err="1">
                <a:solidFill>
                  <a:srgbClr val="FF0000"/>
                </a:solidFill>
                <a:latin typeface="Times New Roman" panose="02020603050405020304" pitchFamily="18" charset="0"/>
                <a:cs typeface="Times New Roman" panose="02020603050405020304" pitchFamily="18" charset="0"/>
              </a:rPr>
              <a:t>workshop</a:t>
            </a:r>
            <a:r>
              <a:rPr lang="ru-RU" sz="1400" b="1" dirty="0">
                <a:solidFill>
                  <a:srgbClr val="FF0000"/>
                </a:solidFill>
                <a:latin typeface="Times New Roman" panose="02020603050405020304" pitchFamily="18" charset="0"/>
                <a:cs typeface="Times New Roman" panose="02020603050405020304" pitchFamily="18" charset="0"/>
              </a:rPr>
              <a:t>" – мастерская) </a:t>
            </a:r>
            <a:r>
              <a:rPr lang="ru-RU" sz="1400" b="1" dirty="0">
                <a:latin typeface="Times New Roman" panose="02020603050405020304" pitchFamily="18" charset="0"/>
                <a:cs typeface="Times New Roman" panose="02020603050405020304" pitchFamily="18" charset="0"/>
              </a:rPr>
              <a:t>– демонстрация рабочего процесса опытного мастера </a:t>
            </a:r>
            <a:r>
              <a:rPr lang="ru-RU" sz="1400" b="1" dirty="0" smtClean="0">
                <a:latin typeface="Times New Roman" panose="02020603050405020304" pitchFamily="18" charset="0"/>
                <a:cs typeface="Times New Roman" panose="02020603050405020304" pitchFamily="18" charset="0"/>
              </a:rPr>
              <a:t>для широкой </a:t>
            </a:r>
            <a:r>
              <a:rPr lang="ru-RU" sz="1400" b="1" dirty="0">
                <a:latin typeface="Times New Roman" panose="02020603050405020304" pitchFamily="18" charset="0"/>
                <a:cs typeface="Times New Roman" panose="02020603050405020304" pitchFamily="18" charset="0"/>
              </a:rPr>
              <a:t>аудитории с целью поделится практическими навыками в каком – либо ремесле</a:t>
            </a:r>
            <a:r>
              <a:rPr lang="ru-RU" sz="1400" b="1" dirty="0" smtClean="0">
                <a:latin typeface="Times New Roman" panose="02020603050405020304" pitchFamily="18" charset="0"/>
                <a:cs typeface="Times New Roman" panose="02020603050405020304" pitchFamily="18" charset="0"/>
              </a:rPr>
              <a:t>.</a:t>
            </a:r>
            <a:endParaRPr lang="ru-RU" sz="800" b="1" dirty="0" smtClean="0">
              <a:solidFill>
                <a:srgbClr val="C00000"/>
              </a:solidFill>
              <a:latin typeface="Times New Roman" panose="02020603050405020304" pitchFamily="18" charset="0"/>
              <a:cs typeface="Times New Roman" panose="02020603050405020304" pitchFamily="18" charset="0"/>
            </a:endParaRPr>
          </a:p>
          <a:p>
            <a:r>
              <a:rPr lang="ru-RU" sz="1400" b="1" dirty="0" err="1">
                <a:solidFill>
                  <a:srgbClr val="FF0000"/>
                </a:solidFill>
                <a:latin typeface="Times New Roman" panose="02020603050405020304" pitchFamily="18" charset="0"/>
                <a:cs typeface="Times New Roman" panose="02020603050405020304" pitchFamily="18" charset="0"/>
              </a:rPr>
              <a:t>Квиз</a:t>
            </a:r>
            <a:r>
              <a:rPr lang="ru-RU" sz="1400" b="1" dirty="0">
                <a:solidFill>
                  <a:srgbClr val="FF0000"/>
                </a:solidFill>
                <a:latin typeface="Times New Roman" panose="02020603050405020304" pitchFamily="18" charset="0"/>
                <a:cs typeface="Times New Roman" panose="02020603050405020304" pitchFamily="18" charset="0"/>
              </a:rPr>
              <a:t> (от англ. </a:t>
            </a:r>
            <a:r>
              <a:rPr lang="ru-RU" sz="1400" b="1" dirty="0" err="1">
                <a:solidFill>
                  <a:srgbClr val="FF0000"/>
                </a:solidFill>
                <a:latin typeface="Times New Roman" panose="02020603050405020304" pitchFamily="18" charset="0"/>
                <a:cs typeface="Times New Roman" panose="02020603050405020304" pitchFamily="18" charset="0"/>
              </a:rPr>
              <a:t>Quiz</a:t>
            </a:r>
            <a:r>
              <a:rPr lang="ru-RU" sz="1400" b="1" dirty="0">
                <a:solidFill>
                  <a:srgbClr val="FF0000"/>
                </a:solidFill>
                <a:latin typeface="Times New Roman" panose="02020603050405020304" pitchFamily="18" charset="0"/>
                <a:cs typeface="Times New Roman" panose="02020603050405020304" pitchFamily="18" charset="0"/>
              </a:rPr>
              <a:t> викторина) </a:t>
            </a:r>
            <a:r>
              <a:rPr lang="ru-RU" sz="1400" b="1" dirty="0">
                <a:latin typeface="Times New Roman" panose="02020603050405020304" pitchFamily="18" charset="0"/>
                <a:cs typeface="Times New Roman" panose="02020603050405020304" pitchFamily="18" charset="0"/>
              </a:rPr>
              <a:t>– означает соревнование, в ходе которого один или несколько </a:t>
            </a:r>
            <a:r>
              <a:rPr lang="ru-RU" sz="1400" b="1" dirty="0" smtClean="0">
                <a:latin typeface="Times New Roman" panose="02020603050405020304" pitchFamily="18" charset="0"/>
                <a:cs typeface="Times New Roman" panose="02020603050405020304" pitchFamily="18" charset="0"/>
              </a:rPr>
              <a:t>участников отвечают </a:t>
            </a:r>
            <a:r>
              <a:rPr lang="ru-RU" sz="1400" b="1" dirty="0">
                <a:latin typeface="Times New Roman" panose="02020603050405020304" pitchFamily="18" charset="0"/>
                <a:cs typeface="Times New Roman" panose="02020603050405020304" pitchFamily="18" charset="0"/>
              </a:rPr>
              <a:t>на поставленные им вопросы. В русском языке аналогом этого слова </a:t>
            </a:r>
            <a:r>
              <a:rPr lang="ru-RU" sz="1400" b="1" dirty="0" smtClean="0">
                <a:latin typeface="Times New Roman" panose="02020603050405020304" pitchFamily="18" charset="0"/>
                <a:cs typeface="Times New Roman" panose="02020603050405020304" pitchFamily="18" charset="0"/>
              </a:rPr>
              <a:t>является «викторина</a:t>
            </a:r>
            <a:r>
              <a:rPr lang="ru-RU" sz="1400" b="1" dirty="0">
                <a:latin typeface="Times New Roman" panose="02020603050405020304" pitchFamily="18" charset="0"/>
                <a:cs typeface="Times New Roman" panose="02020603050405020304" pitchFamily="18" charset="0"/>
              </a:rPr>
              <a:t>», в которую включают вопросы часто прикладного характера, примеры на понимание </a:t>
            </a:r>
            <a:r>
              <a:rPr lang="ru-RU" sz="1400" b="1" dirty="0" smtClean="0">
                <a:latin typeface="Times New Roman" panose="02020603050405020304" pitchFamily="18" charset="0"/>
                <a:cs typeface="Times New Roman" panose="02020603050405020304" pitchFamily="18" charset="0"/>
              </a:rPr>
              <a:t>в формате «Что? Где? Когда?». </a:t>
            </a:r>
            <a:endParaRPr lang="ru-RU" sz="800" b="1" dirty="0">
              <a:solidFill>
                <a:srgbClr val="C00000"/>
              </a:solidFill>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Тренд-сессия</a:t>
            </a:r>
            <a:r>
              <a:rPr lang="ru-RU" sz="1400" b="1" dirty="0">
                <a:latin typeface="Times New Roman" panose="02020603050405020304" pitchFamily="18" charset="0"/>
                <a:cs typeface="Times New Roman" panose="02020603050405020304" pitchFamily="18" charset="0"/>
              </a:rPr>
              <a:t> – форма проектной деятельности, при которой решение проблем достигается </a:t>
            </a:r>
            <a:r>
              <a:rPr lang="ru-RU" sz="1400" b="1" dirty="0" smtClean="0">
                <a:latin typeface="Times New Roman" panose="02020603050405020304" pitchFamily="18" charset="0"/>
                <a:cs typeface="Times New Roman" panose="02020603050405020304" pitchFamily="18" charset="0"/>
              </a:rPr>
              <a:t>через призму </a:t>
            </a:r>
            <a:r>
              <a:rPr lang="ru-RU" sz="1400" b="1" dirty="0">
                <a:latin typeface="Times New Roman" panose="02020603050405020304" pitchFamily="18" charset="0"/>
                <a:cs typeface="Times New Roman" panose="02020603050405020304" pitchFamily="18" charset="0"/>
              </a:rPr>
              <a:t>отраслевых федеральных и мировых трендов</a:t>
            </a:r>
            <a:r>
              <a:rPr lang="ru-RU" sz="1400" b="1" dirty="0" smtClean="0">
                <a:latin typeface="Times New Roman" panose="02020603050405020304" pitchFamily="18" charset="0"/>
                <a:cs typeface="Times New Roman" panose="02020603050405020304" pitchFamily="18" charset="0"/>
              </a:rPr>
              <a:t>.</a:t>
            </a:r>
            <a:endParaRPr lang="ru-RU" sz="800" b="1" dirty="0" smtClean="0">
              <a:solidFill>
                <a:srgbClr val="C00000"/>
              </a:solidFill>
              <a:latin typeface="Times New Roman" panose="02020603050405020304" pitchFamily="18" charset="0"/>
              <a:cs typeface="Times New Roman" panose="02020603050405020304" pitchFamily="18" charset="0"/>
            </a:endParaRPr>
          </a:p>
          <a:p>
            <a:r>
              <a:rPr lang="ru-RU" sz="1400" b="1" dirty="0" err="1">
                <a:solidFill>
                  <a:srgbClr val="FF0000"/>
                </a:solidFill>
                <a:latin typeface="Times New Roman" panose="02020603050405020304" pitchFamily="18" charset="0"/>
                <a:cs typeface="Times New Roman" panose="02020603050405020304" pitchFamily="18" charset="0"/>
              </a:rPr>
              <a:t>Хаккатон</a:t>
            </a:r>
            <a:r>
              <a:rPr lang="ru-RU" sz="1400" b="1" dirty="0">
                <a:solidFill>
                  <a:srgbClr val="FF0000"/>
                </a:solidFill>
                <a:latin typeface="Times New Roman" panose="02020603050405020304" pitchFamily="18" charset="0"/>
                <a:cs typeface="Times New Roman" panose="02020603050405020304" pitchFamily="18" charset="0"/>
              </a:rPr>
              <a:t> (англ. </a:t>
            </a:r>
            <a:r>
              <a:rPr lang="ru-RU" sz="1400" b="1" dirty="0" err="1">
                <a:solidFill>
                  <a:srgbClr val="FF0000"/>
                </a:solidFill>
                <a:latin typeface="Times New Roman" panose="02020603050405020304" pitchFamily="18" charset="0"/>
                <a:cs typeface="Times New Roman" panose="02020603050405020304" pitchFamily="18" charset="0"/>
              </a:rPr>
              <a:t>Hack</a:t>
            </a:r>
            <a:r>
              <a:rPr lang="ru-RU" sz="1400" b="1" dirty="0">
                <a:solidFill>
                  <a:srgbClr val="FF0000"/>
                </a:solidFill>
                <a:latin typeface="Times New Roman" panose="02020603050405020304" pitchFamily="18" charset="0"/>
                <a:cs typeface="Times New Roman" panose="02020603050405020304" pitchFamily="18" charset="0"/>
              </a:rPr>
              <a:t> – хакер и </a:t>
            </a:r>
            <a:r>
              <a:rPr lang="ru-RU" sz="1400" b="1" dirty="0" err="1">
                <a:solidFill>
                  <a:srgbClr val="FF0000"/>
                </a:solidFill>
                <a:latin typeface="Times New Roman" panose="02020603050405020304" pitchFamily="18" charset="0"/>
                <a:cs typeface="Times New Roman" panose="02020603050405020304" pitchFamily="18" charset="0"/>
              </a:rPr>
              <a:t>marathon</a:t>
            </a:r>
            <a:r>
              <a:rPr lang="ru-RU" sz="1400" b="1" dirty="0">
                <a:solidFill>
                  <a:srgbClr val="FF0000"/>
                </a:solidFill>
                <a:latin typeface="Times New Roman" panose="02020603050405020304" pitchFamily="18" charset="0"/>
                <a:cs typeface="Times New Roman" panose="02020603050405020304" pitchFamily="18" charset="0"/>
              </a:rPr>
              <a:t> – марафон) </a:t>
            </a:r>
            <a:r>
              <a:rPr lang="ru-RU" sz="1400" b="1" dirty="0">
                <a:latin typeface="Times New Roman" panose="02020603050405020304" pitchFamily="18" charset="0"/>
                <a:cs typeface="Times New Roman" panose="02020603050405020304" pitchFamily="18" charset="0"/>
              </a:rPr>
              <a:t>– это площадка встречи разных </a:t>
            </a:r>
            <a:r>
              <a:rPr lang="ru-RU" sz="1400" b="1" dirty="0" smtClean="0">
                <a:latin typeface="Times New Roman" panose="02020603050405020304" pitchFamily="18" charset="0"/>
                <a:cs typeface="Times New Roman" panose="02020603050405020304" pitchFamily="18" charset="0"/>
              </a:rPr>
              <a:t>специалистов из </a:t>
            </a:r>
            <a:r>
              <a:rPr lang="ru-RU" sz="1400" b="1" dirty="0">
                <a:latin typeface="Times New Roman" panose="02020603050405020304" pitchFamily="18" charset="0"/>
                <a:cs typeface="Times New Roman" panose="02020603050405020304" pitchFamily="18" charset="0"/>
              </a:rPr>
              <a:t>одного направления деятельности, где они могут познакомиться друг с другом, </a:t>
            </a:r>
            <a:r>
              <a:rPr lang="ru-RU" sz="1400" b="1" dirty="0" smtClean="0">
                <a:latin typeface="Times New Roman" panose="02020603050405020304" pitchFamily="18" charset="0"/>
                <a:cs typeface="Times New Roman" panose="02020603050405020304" pitchFamily="18" charset="0"/>
              </a:rPr>
              <a:t>обменяться знаниями </a:t>
            </a:r>
            <a:r>
              <a:rPr lang="ru-RU" sz="1400" b="1" dirty="0">
                <a:latin typeface="Times New Roman" panose="02020603050405020304" pitchFamily="18" charset="0"/>
                <a:cs typeface="Times New Roman" panose="02020603050405020304" pitchFamily="18" charset="0"/>
              </a:rPr>
              <a:t>и идеями или придумать совместный проект, над которым будут работать в дальнейшем</a:t>
            </a:r>
            <a:r>
              <a:rPr lang="ru-RU" sz="1400" b="1" dirty="0" smtClean="0">
                <a:latin typeface="Times New Roman" panose="02020603050405020304" pitchFamily="18" charset="0"/>
                <a:cs typeface="Times New Roman" panose="02020603050405020304" pitchFamily="18" charset="0"/>
              </a:rPr>
              <a:t>.</a:t>
            </a:r>
            <a:endParaRPr lang="ru-RU" sz="800" b="1" dirty="0" smtClean="0">
              <a:solidFill>
                <a:srgbClr val="C00000"/>
              </a:solidFill>
              <a:latin typeface="Times New Roman" panose="02020603050405020304" pitchFamily="18" charset="0"/>
              <a:cs typeface="Times New Roman" panose="02020603050405020304" pitchFamily="18" charset="0"/>
            </a:endParaRPr>
          </a:p>
          <a:p>
            <a:r>
              <a:rPr lang="ru-RU" sz="1400" b="1" dirty="0">
                <a:solidFill>
                  <a:srgbClr val="FF0000"/>
                </a:solidFill>
                <a:latin typeface="Times New Roman" panose="02020603050405020304" pitchFamily="18" charset="0"/>
                <a:cs typeface="Times New Roman" panose="02020603050405020304" pitchFamily="18" charset="0"/>
              </a:rPr>
              <a:t>Форум</a:t>
            </a:r>
            <a:r>
              <a:rPr lang="ru-RU" sz="1400" b="1" dirty="0">
                <a:latin typeface="Times New Roman" panose="02020603050405020304" pitchFamily="18" charset="0"/>
                <a:cs typeface="Times New Roman" panose="02020603050405020304" pitchFamily="18" charset="0"/>
              </a:rPr>
              <a:t> – образовательные и диалоговые площадки для обмена опытом, общения с экспертами</a:t>
            </a:r>
            <a:r>
              <a:rPr lang="ru-RU" sz="1400" b="1" dirty="0" smtClean="0">
                <a:latin typeface="Times New Roman" panose="02020603050405020304" pitchFamily="18" charset="0"/>
                <a:cs typeface="Times New Roman" panose="02020603050405020304" pitchFamily="18" charset="0"/>
              </a:rPr>
              <a:t>.</a:t>
            </a:r>
            <a:endParaRPr lang="ru-RU" sz="800" b="1" dirty="0" smtClean="0">
              <a:latin typeface="Times New Roman" panose="02020603050405020304" pitchFamily="18" charset="0"/>
              <a:cs typeface="Times New Roman" panose="02020603050405020304" pitchFamily="18" charset="0"/>
            </a:endParaRPr>
          </a:p>
          <a:p>
            <a:r>
              <a:rPr lang="ru-RU" sz="1400" b="1" dirty="0" smtClean="0">
                <a:solidFill>
                  <a:srgbClr val="FF0000"/>
                </a:solidFill>
                <a:latin typeface="Times New Roman" panose="02020603050405020304" pitchFamily="18" charset="0"/>
                <a:cs typeface="Times New Roman" panose="02020603050405020304" pitchFamily="18" charset="0"/>
              </a:rPr>
              <a:t>Дебаты</a:t>
            </a:r>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 игровая технология, предполагающая определенный уровень состязательности (</a:t>
            </a:r>
            <a:r>
              <a:rPr lang="ru-RU" sz="1400" b="1" dirty="0" smtClean="0">
                <a:latin typeface="Times New Roman" panose="02020603050405020304" pitchFamily="18" charset="0"/>
                <a:cs typeface="Times New Roman" panose="02020603050405020304" pitchFamily="18" charset="0"/>
              </a:rPr>
              <a:t>команда утверждения </a:t>
            </a:r>
            <a:r>
              <a:rPr lang="ru-RU" sz="1400" b="1" dirty="0">
                <a:latin typeface="Times New Roman" panose="02020603050405020304" pitchFamily="18" charset="0"/>
                <a:cs typeface="Times New Roman" panose="02020603050405020304" pitchFamily="18" charset="0"/>
              </a:rPr>
              <a:t>против команды отрицания). Важно, что побеждает тот, кто смог выстроить </a:t>
            </a:r>
            <a:r>
              <a:rPr lang="ru-RU" sz="1400" b="1" dirty="0" smtClean="0">
                <a:latin typeface="Times New Roman" panose="02020603050405020304" pitchFamily="18" charset="0"/>
                <a:cs typeface="Times New Roman" panose="02020603050405020304" pitchFamily="18" charset="0"/>
              </a:rPr>
              <a:t>наиболее логичную </a:t>
            </a:r>
            <a:r>
              <a:rPr lang="ru-RU" sz="1400" b="1" dirty="0">
                <a:latin typeface="Times New Roman" panose="02020603050405020304" pitchFamily="18" charset="0"/>
                <a:cs typeface="Times New Roman" panose="02020603050405020304" pitchFamily="18" charset="0"/>
              </a:rPr>
              <a:t>линию доказательств, так как в дебатах не может быть безоговорочной правоты одной </a:t>
            </a:r>
            <a:r>
              <a:rPr lang="ru-RU" sz="1400" b="1" dirty="0" smtClean="0">
                <a:latin typeface="Times New Roman" panose="02020603050405020304" pitchFamily="18" charset="0"/>
                <a:cs typeface="Times New Roman" panose="02020603050405020304" pitchFamily="18" charset="0"/>
              </a:rPr>
              <a:t>из сторон</a:t>
            </a:r>
            <a:r>
              <a:rPr lang="ru-RU" sz="1400" b="1" dirty="0">
                <a:latin typeface="Times New Roman" panose="02020603050405020304" pitchFamily="18" charset="0"/>
                <a:cs typeface="Times New Roman" panose="02020603050405020304" pitchFamily="18" charset="0"/>
              </a:rPr>
              <a:t>. </a:t>
            </a:r>
            <a:endParaRPr lang="ru-RU" sz="800" b="1" dirty="0" smtClean="0">
              <a:latin typeface="Times New Roman" panose="02020603050405020304" pitchFamily="18" charset="0"/>
              <a:cs typeface="Times New Roman" panose="02020603050405020304" pitchFamily="18" charset="0"/>
            </a:endParaRPr>
          </a:p>
          <a:p>
            <a:r>
              <a:rPr lang="ru-RU" sz="1400" b="1" dirty="0" err="1" smtClean="0">
                <a:solidFill>
                  <a:srgbClr val="FF0000"/>
                </a:solidFill>
                <a:latin typeface="Times New Roman" panose="02020603050405020304" pitchFamily="18" charset="0"/>
                <a:cs typeface="Times New Roman" panose="02020603050405020304" pitchFamily="18" charset="0"/>
              </a:rPr>
              <a:t>Геймификация</a:t>
            </a:r>
            <a:r>
              <a:rPr lang="ru-RU" sz="1400" b="1" dirty="0" smtClean="0">
                <a:solidFill>
                  <a:srgbClr val="FF0000"/>
                </a:solidFill>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 использование игровых подходов, которые широко распространены </a:t>
            </a:r>
            <a:r>
              <a:rPr lang="ru-RU" sz="1400" b="1" dirty="0" smtClean="0">
                <a:latin typeface="Times New Roman" panose="02020603050405020304" pitchFamily="18" charset="0"/>
                <a:cs typeface="Times New Roman" panose="02020603050405020304" pitchFamily="18" charset="0"/>
              </a:rPr>
              <a:t>в компьютерных </a:t>
            </a:r>
            <a:r>
              <a:rPr lang="ru-RU" sz="1400" b="1" dirty="0">
                <a:latin typeface="Times New Roman" panose="02020603050405020304" pitchFamily="18" charset="0"/>
                <a:cs typeface="Times New Roman" panose="02020603050405020304" pitchFamily="18" charset="0"/>
              </a:rPr>
              <a:t>играх, для неигровых процессов, что позволяет повысить </a:t>
            </a:r>
            <a:r>
              <a:rPr lang="ru-RU" sz="1400" b="1" dirty="0" err="1">
                <a:latin typeface="Times New Roman" panose="02020603050405020304" pitchFamily="18" charset="0"/>
                <a:cs typeface="Times New Roman" panose="02020603050405020304" pitchFamily="18" charset="0"/>
              </a:rPr>
              <a:t>вовлечённость</a:t>
            </a:r>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участников в </a:t>
            </a:r>
            <a:r>
              <a:rPr lang="ru-RU" sz="1400" b="1" dirty="0">
                <a:latin typeface="Times New Roman" panose="02020603050405020304" pitchFamily="18" charset="0"/>
                <a:cs typeface="Times New Roman" panose="02020603050405020304" pitchFamily="18" charset="0"/>
              </a:rPr>
              <a:t>решение прикладных задач, использование продуктов, услуг, усилить лояльность </a:t>
            </a:r>
            <a:r>
              <a:rPr lang="ru-RU" sz="1400" b="1" dirty="0" smtClean="0">
                <a:latin typeface="Times New Roman" panose="02020603050405020304" pitchFamily="18" charset="0"/>
                <a:cs typeface="Times New Roman" panose="02020603050405020304" pitchFamily="18" charset="0"/>
              </a:rPr>
              <a:t>клиентов.</a:t>
            </a:r>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l="18130" t="30404" r="17661" b="29460"/>
          <a:stretch/>
        </p:blipFill>
        <p:spPr>
          <a:xfrm>
            <a:off x="9089471" y="213269"/>
            <a:ext cx="1213103" cy="426538"/>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30" y="179351"/>
            <a:ext cx="440818" cy="419138"/>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901" y="206762"/>
            <a:ext cx="487965" cy="417600"/>
          </a:xfrm>
          <a:prstGeom prst="rect">
            <a:avLst/>
          </a:prstGeom>
        </p:spPr>
      </p:pic>
      <p:sp>
        <p:nvSpPr>
          <p:cNvPr id="11" name="Прямоугольник 10"/>
          <p:cNvSpPr/>
          <p:nvPr/>
        </p:nvSpPr>
        <p:spPr>
          <a:xfrm rot="16200000">
            <a:off x="8616235" y="3282234"/>
            <a:ext cx="6858000" cy="293532"/>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95364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830" y="352790"/>
            <a:ext cx="440818" cy="419138"/>
          </a:xfrm>
          <a:prstGeom prst="rect">
            <a:avLst/>
          </a:prstGeom>
        </p:spPr>
      </p:pic>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902" y="353559"/>
            <a:ext cx="487965" cy="417600"/>
          </a:xfrm>
          <a:prstGeom prst="rect">
            <a:avLst/>
          </a:prstGeom>
        </p:spPr>
      </p:pic>
      <p:pic>
        <p:nvPicPr>
          <p:cNvPr id="21" name="Рисунок 20"/>
          <p:cNvPicPr>
            <a:picLocks noChangeAspect="1"/>
          </p:cNvPicPr>
          <p:nvPr/>
        </p:nvPicPr>
        <p:blipFill rotWithShape="1">
          <a:blip r:embed="rId4" cstate="print">
            <a:extLst>
              <a:ext uri="{28A0092B-C50C-407E-A947-70E740481C1C}">
                <a14:useLocalDpi xmlns:a14="http://schemas.microsoft.com/office/drawing/2010/main" val="0"/>
              </a:ext>
            </a:extLst>
          </a:blip>
          <a:srcRect l="18130" t="30404" r="17661" b="29460"/>
          <a:stretch/>
        </p:blipFill>
        <p:spPr>
          <a:xfrm>
            <a:off x="9089473" y="349090"/>
            <a:ext cx="1213103" cy="426538"/>
          </a:xfrm>
          <a:prstGeom prst="rect">
            <a:avLst/>
          </a:prstGeom>
        </p:spPr>
      </p:pic>
      <p:sp>
        <p:nvSpPr>
          <p:cNvPr id="22" name="Прямоугольник 21"/>
          <p:cNvSpPr/>
          <p:nvPr/>
        </p:nvSpPr>
        <p:spPr>
          <a:xfrm>
            <a:off x="0" y="6530108"/>
            <a:ext cx="12192000" cy="32789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descr="C:\Users\Admin\Downloads\2024-08-06_08-10-27.png"/>
          <p:cNvPicPr/>
          <p:nvPr/>
        </p:nvPicPr>
        <p:blipFill rotWithShape="1">
          <a:blip r:embed="rId5">
            <a:extLst>
              <a:ext uri="{28A0092B-C50C-407E-A947-70E740481C1C}">
                <a14:useLocalDpi xmlns:a14="http://schemas.microsoft.com/office/drawing/2010/main" val="0"/>
              </a:ext>
            </a:extLst>
          </a:blip>
          <a:srcRect l="32556" t="30514" r="15952" b="22222"/>
          <a:stretch/>
        </p:blipFill>
        <p:spPr bwMode="auto">
          <a:xfrm>
            <a:off x="1583620" y="1495592"/>
            <a:ext cx="8701488" cy="4782185"/>
          </a:xfrm>
          <a:prstGeom prst="rect">
            <a:avLst/>
          </a:prstGeom>
          <a:noFill/>
          <a:ln>
            <a:noFill/>
          </a:ln>
          <a:extLst>
            <a:ext uri="{53640926-AAD7-44D8-BBD7-CCE9431645EC}">
              <a14:shadowObscured xmlns:a14="http://schemas.microsoft.com/office/drawing/2010/main"/>
            </a:ext>
          </a:extLst>
        </p:spPr>
      </p:pic>
      <p:sp>
        <p:nvSpPr>
          <p:cNvPr id="29" name="Скругленный прямоугольник 28"/>
          <p:cNvSpPr/>
          <p:nvPr/>
        </p:nvSpPr>
        <p:spPr>
          <a:xfrm>
            <a:off x="-88457" y="796361"/>
            <a:ext cx="2417562" cy="276330"/>
          </a:xfrm>
          <a:prstGeom prst="roundRect">
            <a:avLst>
              <a:gd name="adj" fmla="val 50000"/>
            </a:avLst>
          </a:prstGeom>
          <a:gradFill flip="none" rotWithShape="1">
            <a:gsLst>
              <a:gs pos="40000">
                <a:srgbClr val="1B719E"/>
              </a:gs>
              <a:gs pos="58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flipH="1">
            <a:off x="2519263" y="775628"/>
            <a:ext cx="317796" cy="317796"/>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a:off x="3214255" y="202930"/>
            <a:ext cx="5440218" cy="1292662"/>
          </a:xfrm>
          <a:prstGeom prst="rect">
            <a:avLst/>
          </a:prstGeom>
          <a:solidFill>
            <a:schemeClr val="bg1"/>
          </a:solidFill>
        </p:spPr>
        <p:txBody>
          <a:bodyPr wrap="square" lIns="0" tIns="0" rIns="0" bIns="0" rtlCol="0">
            <a:spAutoFit/>
          </a:bodyPr>
          <a:lstStyle/>
          <a:p>
            <a:pPr algn="ctr"/>
            <a:r>
              <a:rPr lang="ru-RU" sz="2800" b="1" dirty="0" err="1" smtClean="0">
                <a:solidFill>
                  <a:srgbClr val="FF0000"/>
                </a:solidFill>
                <a:latin typeface="Times New Roman" panose="02020603050405020304" pitchFamily="18" charset="0"/>
                <a:cs typeface="Times New Roman" panose="02020603050405020304" pitchFamily="18" charset="0"/>
              </a:rPr>
              <a:t>Сканворд</a:t>
            </a:r>
            <a:r>
              <a:rPr lang="ru-RU" sz="2800" b="1" dirty="0" smtClean="0">
                <a:solidFill>
                  <a:srgbClr val="FF0000"/>
                </a:solidFill>
                <a:latin typeface="Times New Roman" panose="02020603050405020304" pitchFamily="18" charset="0"/>
                <a:cs typeface="Times New Roman" panose="02020603050405020304" pitchFamily="18" charset="0"/>
              </a:rPr>
              <a:t> </a:t>
            </a:r>
            <a:r>
              <a:rPr lang="ru-RU" sz="2800" b="1" dirty="0">
                <a:solidFill>
                  <a:srgbClr val="FF0000"/>
                </a:solidFill>
                <a:latin typeface="Times New Roman" panose="02020603050405020304" pitchFamily="18" charset="0"/>
                <a:cs typeface="Times New Roman" panose="02020603050405020304" pitchFamily="18" charset="0"/>
              </a:rPr>
              <a:t>«Профессионализм»</a:t>
            </a:r>
            <a:endParaRPr lang="ru-RU" sz="2800" dirty="0">
              <a:solidFill>
                <a:srgbClr val="FF0000"/>
              </a:solidFill>
              <a:latin typeface="Times New Roman" panose="02020603050405020304" pitchFamily="18" charset="0"/>
              <a:cs typeface="Times New Roman" panose="02020603050405020304" pitchFamily="18" charset="0"/>
            </a:endParaRPr>
          </a:p>
          <a:p>
            <a:pPr algn="ctr"/>
            <a:endParaRPr lang="ru-RU" sz="2800" b="1" dirty="0" smtClean="0">
              <a:solidFill>
                <a:srgbClr val="C00000"/>
              </a:solidFill>
              <a:latin typeface="Times New Roman" panose="02020603050405020304" pitchFamily="18" charset="0"/>
              <a:cs typeface="Times New Roman" panose="02020603050405020304" pitchFamily="18" charset="0"/>
            </a:endParaRPr>
          </a:p>
          <a:p>
            <a:pPr algn="ctr"/>
            <a:r>
              <a:rPr lang="ru-RU" sz="2800" b="1" dirty="0" smtClean="0">
                <a:solidFill>
                  <a:srgbClr val="C00000"/>
                </a:solidFill>
                <a:latin typeface="Times New Roman" panose="02020603050405020304" pitchFamily="18" charset="0"/>
                <a:cs typeface="Times New Roman" panose="02020603050405020304" pitchFamily="18" charset="0"/>
              </a:rPr>
              <a:t> </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46909" y="1362364"/>
            <a:ext cx="914400" cy="452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40297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3963" y="559888"/>
            <a:ext cx="11684002" cy="6032421"/>
          </a:xfrm>
          <a:prstGeom prst="rect">
            <a:avLst/>
          </a:prstGeom>
        </p:spPr>
        <p:txBody>
          <a:bodyPr wrap="square">
            <a:spAutoFit/>
          </a:bodyPr>
          <a:lstStyle/>
          <a:p>
            <a:pPr lvl="0"/>
            <a:endParaRPr lang="ru-RU" sz="1600" b="1" dirty="0" smtClean="0">
              <a:latin typeface="Times New Roman" panose="02020603050405020304" pitchFamily="18" charset="0"/>
              <a:cs typeface="Times New Roman" panose="02020603050405020304" pitchFamily="18" charset="0"/>
            </a:endParaRPr>
          </a:p>
          <a:p>
            <a:pPr lvl="0"/>
            <a:r>
              <a:rPr lang="ru-RU" sz="1600" b="1" dirty="0" smtClean="0">
                <a:latin typeface="Times New Roman" panose="02020603050405020304" pitchFamily="18" charset="0"/>
                <a:cs typeface="Times New Roman" panose="02020603050405020304" pitchFamily="18" charset="0"/>
              </a:rPr>
              <a:t>1. Знания</a:t>
            </a:r>
            <a:r>
              <a:rPr lang="ru-RU" sz="1600" b="1" dirty="0">
                <a:latin typeface="Times New Roman" panose="02020603050405020304" pitchFamily="18" charset="0"/>
                <a:cs typeface="Times New Roman" panose="02020603050405020304" pitchFamily="18" charset="0"/>
              </a:rPr>
              <a:t>, приобретенные в процессе жизни, работы, профессиональной деятельности, участия в исторических событиях и т.п.(опыт)</a:t>
            </a:r>
          </a:p>
          <a:p>
            <a:pPr lvl="0"/>
            <a:r>
              <a:rPr lang="ru-RU" sz="1600" b="1" dirty="0" smtClean="0">
                <a:latin typeface="Times New Roman" panose="02020603050405020304" pitchFamily="18" charset="0"/>
                <a:cs typeface="Times New Roman" panose="02020603050405020304" pitchFamily="18" charset="0"/>
              </a:rPr>
              <a:t>2. САМОРЕАЛИЗАЦИЯ</a:t>
            </a:r>
            <a:endParaRPr lang="ru-RU" sz="1600" b="1" dirty="0">
              <a:latin typeface="Times New Roman" panose="02020603050405020304" pitchFamily="18" charset="0"/>
              <a:cs typeface="Times New Roman" panose="02020603050405020304" pitchFamily="18" charset="0"/>
            </a:endParaRPr>
          </a:p>
          <a:p>
            <a:pPr lvl="0"/>
            <a:r>
              <a:rPr lang="ru-RU" sz="1600" b="1" dirty="0" smtClean="0">
                <a:latin typeface="Times New Roman" panose="02020603050405020304" pitchFamily="18" charset="0"/>
                <a:cs typeface="Times New Roman" panose="02020603050405020304" pitchFamily="18" charset="0"/>
              </a:rPr>
              <a:t>3. Совокупность </a:t>
            </a:r>
            <a:r>
              <a:rPr lang="ru-RU" sz="1600" b="1" dirty="0">
                <a:latin typeface="Times New Roman" panose="02020603050405020304" pitchFamily="18" charset="0"/>
                <a:cs typeface="Times New Roman" panose="02020603050405020304" pitchFamily="18" charset="0"/>
              </a:rPr>
              <a:t>свойств и характеристик продукции или услуг, которые придают им способность удовлетворять предполагаемые потребности (качество)</a:t>
            </a:r>
          </a:p>
          <a:p>
            <a:pPr lvl="0"/>
            <a:r>
              <a:rPr lang="ru-RU" sz="1600" b="1" dirty="0" smtClean="0">
                <a:latin typeface="Times New Roman" panose="02020603050405020304" pitchFamily="18" charset="0"/>
                <a:cs typeface="Times New Roman" panose="02020603050405020304" pitchFamily="18" charset="0"/>
              </a:rPr>
              <a:t>4. Обращение </a:t>
            </a:r>
            <a:r>
              <a:rPr lang="ru-RU" sz="1600" b="1" dirty="0">
                <a:latin typeface="Times New Roman" panose="02020603050405020304" pitchFamily="18" charset="0"/>
                <a:cs typeface="Times New Roman" panose="02020603050405020304" pitchFamily="18" charset="0"/>
              </a:rPr>
              <a:t>педагога к себе в поисках смысла и конкретизации целей своей деятельности(рефлексия)</a:t>
            </a:r>
          </a:p>
          <a:p>
            <a:pPr lvl="0"/>
            <a:r>
              <a:rPr lang="ru-RU" sz="1600" b="1" dirty="0" smtClean="0">
                <a:latin typeface="Times New Roman" panose="02020603050405020304" pitchFamily="18" charset="0"/>
                <a:cs typeface="Times New Roman" panose="02020603050405020304" pitchFamily="18" charset="0"/>
              </a:rPr>
              <a:t>5. Способность </a:t>
            </a:r>
            <a:r>
              <a:rPr lang="ru-RU" sz="1600" b="1" dirty="0">
                <a:latin typeface="Times New Roman" panose="02020603050405020304" pitchFamily="18" charset="0"/>
                <a:cs typeface="Times New Roman" panose="02020603050405020304" pitchFamily="18" charset="0"/>
              </a:rPr>
              <a:t>успешно действовать на основе практического опыта, умения и знаний при решении профессиональных задач( компетенция)</a:t>
            </a:r>
          </a:p>
          <a:p>
            <a:pPr lvl="0"/>
            <a:r>
              <a:rPr lang="ru-RU" sz="1600" b="1" dirty="0" smtClean="0">
                <a:latin typeface="Times New Roman" panose="02020603050405020304" pitchFamily="18" charset="0"/>
                <a:cs typeface="Times New Roman" panose="02020603050405020304" pitchFamily="18" charset="0"/>
              </a:rPr>
              <a:t>6. САМООПРЕДЕЛЕНИЕ</a:t>
            </a:r>
            <a:endParaRPr lang="ru-RU" sz="1600" b="1" dirty="0">
              <a:latin typeface="Times New Roman" panose="02020603050405020304" pitchFamily="18" charset="0"/>
              <a:cs typeface="Times New Roman" panose="02020603050405020304" pitchFamily="18" charset="0"/>
            </a:endParaRPr>
          </a:p>
          <a:p>
            <a:pPr lvl="0"/>
            <a:r>
              <a:rPr lang="ru-RU" sz="1600" b="1" dirty="0" smtClean="0">
                <a:latin typeface="Times New Roman" panose="02020603050405020304" pitchFamily="18" charset="0"/>
                <a:cs typeface="Times New Roman" panose="02020603050405020304" pitchFamily="18" charset="0"/>
              </a:rPr>
              <a:t>7. Цель </a:t>
            </a:r>
            <a:r>
              <a:rPr lang="ru-RU" sz="1600" b="1" dirty="0">
                <a:latin typeface="Times New Roman" panose="02020603050405020304" pitchFamily="18" charset="0"/>
                <a:cs typeface="Times New Roman" panose="02020603050405020304" pitchFamily="18" charset="0"/>
              </a:rPr>
              <a:t>и процесс приобретения педагогом знаний, умений, способов деятельности, позволяющих ему не любым, а именно оптимальным образом реализовать свое предназначение (рост)</a:t>
            </a:r>
          </a:p>
          <a:p>
            <a:pPr lvl="0"/>
            <a:r>
              <a:rPr lang="ru-RU" sz="1600" b="1" dirty="0" smtClean="0">
                <a:latin typeface="Times New Roman" panose="02020603050405020304" pitchFamily="18" charset="0"/>
                <a:cs typeface="Times New Roman" panose="02020603050405020304" pitchFamily="18" charset="0"/>
              </a:rPr>
              <a:t>8. Опытный </a:t>
            </a:r>
            <a:r>
              <a:rPr lang="ru-RU" sz="1600" b="1" dirty="0">
                <a:latin typeface="Times New Roman" panose="02020603050405020304" pitchFamily="18" charset="0"/>
                <a:cs typeface="Times New Roman" panose="02020603050405020304" pitchFamily="18" charset="0"/>
              </a:rPr>
              <a:t>человек, который передаёт свои знания и опыт другому человеку (наставник)</a:t>
            </a:r>
          </a:p>
          <a:p>
            <a:pPr lvl="0"/>
            <a:r>
              <a:rPr lang="ru-RU" sz="1600" b="1" dirty="0" smtClean="0">
                <a:latin typeface="Times New Roman" panose="02020603050405020304" pitchFamily="18" charset="0"/>
                <a:cs typeface="Times New Roman" panose="02020603050405020304" pitchFamily="18" charset="0"/>
              </a:rPr>
              <a:t>9. Интегративное </a:t>
            </a:r>
            <a:r>
              <a:rPr lang="ru-RU" sz="1600" b="1" dirty="0">
                <a:latin typeface="Times New Roman" panose="02020603050405020304" pitchFamily="18" charset="0"/>
                <a:cs typeface="Times New Roman" panose="02020603050405020304" pitchFamily="18" charset="0"/>
              </a:rPr>
              <a:t>качество личности, способность быстро менять свои роли (статус) в социальной, культурной, профессиональной среде (мобильность)</a:t>
            </a:r>
          </a:p>
          <a:p>
            <a:r>
              <a:rPr lang="ru-RU" sz="1600" b="1" dirty="0">
                <a:latin typeface="Times New Roman" panose="02020603050405020304" pitchFamily="18" charset="0"/>
                <a:cs typeface="Times New Roman" panose="02020603050405020304" pitchFamily="18" charset="0"/>
              </a:rPr>
              <a:t>10. САМОСОВЕРШЕНСТВОВАНИЕ</a:t>
            </a:r>
          </a:p>
          <a:p>
            <a:r>
              <a:rPr lang="ru-RU" sz="1600" b="1" dirty="0">
                <a:latin typeface="Times New Roman" panose="02020603050405020304" pitchFamily="18" charset="0"/>
                <a:cs typeface="Times New Roman" panose="02020603050405020304" pitchFamily="18" charset="0"/>
              </a:rPr>
              <a:t>11.Нормативный документ, устанавливающий правила (стандарт)</a:t>
            </a:r>
          </a:p>
          <a:p>
            <a:r>
              <a:rPr lang="ru-RU" sz="1600" b="1" dirty="0">
                <a:latin typeface="Times New Roman" panose="02020603050405020304" pitchFamily="18" charset="0"/>
                <a:cs typeface="Times New Roman" panose="02020603050405020304" pitchFamily="18" charset="0"/>
              </a:rPr>
              <a:t>12.Процесс активного взаимодействия субъекта с объектом для достижения какой-либо цели (деятельность)</a:t>
            </a:r>
          </a:p>
          <a:p>
            <a:r>
              <a:rPr lang="ru-RU" sz="1600" b="1" dirty="0">
                <a:latin typeface="Times New Roman" panose="02020603050405020304" pitchFamily="18" charset="0"/>
                <a:cs typeface="Times New Roman" panose="02020603050405020304" pitchFamily="18" charset="0"/>
              </a:rPr>
              <a:t>13.Степень реализации той деятельности, которая была запланирована, а также достижение запланированных целей и результатов ( результативность)</a:t>
            </a:r>
          </a:p>
          <a:p>
            <a:r>
              <a:rPr lang="ru-RU" sz="1600" b="1" dirty="0">
                <a:latin typeface="Times New Roman" panose="02020603050405020304" pitchFamily="18" charset="0"/>
                <a:cs typeface="Times New Roman" panose="02020603050405020304" pitchFamily="18" charset="0"/>
              </a:rPr>
              <a:t>14. САМОРАЗВИТИЕ</a:t>
            </a:r>
          </a:p>
          <a:p>
            <a:r>
              <a:rPr lang="ru-RU" sz="1600" b="1" dirty="0">
                <a:latin typeface="Times New Roman" panose="02020603050405020304" pitchFamily="18" charset="0"/>
                <a:cs typeface="Times New Roman" panose="02020603050405020304" pitchFamily="18" charset="0"/>
              </a:rPr>
              <a:t>15. Внутреннее побуждение к действию, характеризующееся заинтересованность индивида в своем совершенствовании </a:t>
            </a:r>
            <a:endParaRPr lang="ru-RU" sz="1600" b="1" dirty="0" smtClean="0">
              <a:latin typeface="Times New Roman" panose="02020603050405020304" pitchFamily="18" charset="0"/>
              <a:cs typeface="Times New Roman" panose="02020603050405020304" pitchFamily="18" charset="0"/>
            </a:endParaRPr>
          </a:p>
          <a:p>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мотивация)</a:t>
            </a:r>
          </a:p>
          <a:p>
            <a:r>
              <a:rPr lang="ru-RU" dirty="0"/>
              <a:t> </a:t>
            </a:r>
          </a:p>
        </p:txBody>
      </p:sp>
      <p:sp>
        <p:nvSpPr>
          <p:cNvPr id="4" name="Прямоугольник 3"/>
          <p:cNvSpPr/>
          <p:nvPr/>
        </p:nvSpPr>
        <p:spPr>
          <a:xfrm>
            <a:off x="0" y="6530108"/>
            <a:ext cx="12192000" cy="32789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18130" t="30404" r="17661" b="29460"/>
          <a:stretch/>
        </p:blipFill>
        <p:spPr>
          <a:xfrm>
            <a:off x="9089473" y="352790"/>
            <a:ext cx="1213103" cy="42653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30" y="352790"/>
            <a:ext cx="440818" cy="41913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902" y="353559"/>
            <a:ext cx="487965" cy="417600"/>
          </a:xfrm>
          <a:prstGeom prst="rect">
            <a:avLst/>
          </a:prstGeom>
        </p:spPr>
      </p:pic>
    </p:spTree>
    <p:extLst>
      <p:ext uri="{BB962C8B-B14F-4D97-AF65-F5344CB8AC3E}">
        <p14:creationId xmlns:p14="http://schemas.microsoft.com/office/powerpoint/2010/main" val="113688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830" y="352790"/>
            <a:ext cx="440818" cy="419138"/>
          </a:xfrm>
          <a:prstGeom prst="rect">
            <a:avLst/>
          </a:prstGeom>
        </p:spPr>
      </p:pic>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902" y="353559"/>
            <a:ext cx="487965" cy="417600"/>
          </a:xfrm>
          <a:prstGeom prst="rect">
            <a:avLst/>
          </a:prstGeom>
        </p:spPr>
      </p:pic>
      <p:pic>
        <p:nvPicPr>
          <p:cNvPr id="21" name="Рисунок 20"/>
          <p:cNvPicPr>
            <a:picLocks noChangeAspect="1"/>
          </p:cNvPicPr>
          <p:nvPr/>
        </p:nvPicPr>
        <p:blipFill rotWithShape="1">
          <a:blip r:embed="rId4" cstate="print">
            <a:extLst>
              <a:ext uri="{28A0092B-C50C-407E-A947-70E740481C1C}">
                <a14:useLocalDpi xmlns:a14="http://schemas.microsoft.com/office/drawing/2010/main" val="0"/>
              </a:ext>
            </a:extLst>
          </a:blip>
          <a:srcRect l="18130" t="30404" r="17661" b="29460"/>
          <a:stretch/>
        </p:blipFill>
        <p:spPr>
          <a:xfrm>
            <a:off x="9089473" y="349090"/>
            <a:ext cx="1213103" cy="426538"/>
          </a:xfrm>
          <a:prstGeom prst="rect">
            <a:avLst/>
          </a:prstGeom>
        </p:spPr>
      </p:pic>
      <p:sp>
        <p:nvSpPr>
          <p:cNvPr id="22" name="Прямоугольник 21"/>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flipH="1">
            <a:off x="11581136" y="369458"/>
            <a:ext cx="939110" cy="422069"/>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69455" y="352789"/>
            <a:ext cx="11434617" cy="555536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 </a:t>
            </a:r>
          </a:p>
          <a:p>
            <a:r>
              <a:rPr lang="ru-RU" sz="2500" b="1" dirty="0" smtClean="0">
                <a:solidFill>
                  <a:srgbClr val="FF0000"/>
                </a:solidFill>
                <a:latin typeface="Times New Roman" panose="02020603050405020304" pitchFamily="18" charset="0"/>
                <a:cs typeface="Times New Roman" panose="02020603050405020304" pitchFamily="18" charset="0"/>
              </a:rPr>
              <a:t>Дошкольное образование в РФ: в</a:t>
            </a:r>
            <a:r>
              <a:rPr lang="ru-RU" sz="2500" b="1" dirty="0">
                <a:solidFill>
                  <a:srgbClr val="FF0000"/>
                </a:solidFill>
                <a:latin typeface="Times New Roman" panose="02020603050405020304" pitchFamily="18" charset="0"/>
                <a:cs typeface="Times New Roman" panose="02020603050405020304" pitchFamily="18" charset="0"/>
              </a:rPr>
              <a:t> чём суть изменений</a:t>
            </a:r>
          </a:p>
          <a:p>
            <a:endParaRPr lang="ru-RU" sz="2500" b="1" dirty="0" smtClean="0">
              <a:latin typeface="Times New Roman" panose="02020603050405020304" pitchFamily="18" charset="0"/>
              <a:cs typeface="Times New Roman" panose="02020603050405020304" pitchFamily="18" charset="0"/>
            </a:endParaRPr>
          </a:p>
          <a:p>
            <a:r>
              <a:rPr lang="ru-RU" sz="2500" b="1" dirty="0" smtClean="0">
                <a:latin typeface="Times New Roman" panose="02020603050405020304" pitchFamily="18" charset="0"/>
                <a:cs typeface="Times New Roman" panose="02020603050405020304" pitchFamily="18" charset="0"/>
              </a:rPr>
              <a:t>- Существенное </a:t>
            </a:r>
            <a:r>
              <a:rPr lang="ru-RU" sz="2500" b="1" dirty="0">
                <a:latin typeface="Times New Roman" panose="02020603050405020304" pitchFamily="18" charset="0"/>
                <a:cs typeface="Times New Roman" panose="02020603050405020304" pitchFamily="18" charset="0"/>
              </a:rPr>
              <a:t>внимание будет уделено повышению качества образования в дошкольных учреждениях. </a:t>
            </a:r>
            <a:endParaRPr lang="ru-RU" sz="2500" b="1" dirty="0" smtClean="0">
              <a:latin typeface="Times New Roman" panose="02020603050405020304" pitchFamily="18" charset="0"/>
              <a:cs typeface="Times New Roman" panose="02020603050405020304" pitchFamily="18" charset="0"/>
            </a:endParaRPr>
          </a:p>
          <a:p>
            <a:endParaRPr lang="ru-RU" sz="2500" b="1" dirty="0">
              <a:latin typeface="Times New Roman" panose="02020603050405020304" pitchFamily="18" charset="0"/>
              <a:cs typeface="Times New Roman" panose="02020603050405020304" pitchFamily="18" charset="0"/>
            </a:endParaRPr>
          </a:p>
          <a:p>
            <a:r>
              <a:rPr lang="ru-RU" sz="2500" b="1" dirty="0" smtClean="0">
                <a:latin typeface="Times New Roman" panose="02020603050405020304" pitchFamily="18" charset="0"/>
                <a:cs typeface="Times New Roman" panose="02020603050405020304" pitchFamily="18" charset="0"/>
              </a:rPr>
              <a:t>- Программы </a:t>
            </a:r>
            <a:r>
              <a:rPr lang="ru-RU" sz="2500" b="1" dirty="0">
                <a:latin typeface="Times New Roman" panose="02020603050405020304" pitchFamily="18" charset="0"/>
                <a:cs typeface="Times New Roman" panose="02020603050405020304" pitchFamily="18" charset="0"/>
              </a:rPr>
              <a:t>дошкольного образования будут пересматриваться и обновляться с учётом современных педагогических подходов и лучших практик. </a:t>
            </a:r>
            <a:endParaRPr lang="ru-RU" sz="2500" b="1" dirty="0" smtClean="0">
              <a:latin typeface="Times New Roman" panose="02020603050405020304" pitchFamily="18" charset="0"/>
              <a:cs typeface="Times New Roman" panose="02020603050405020304" pitchFamily="18" charset="0"/>
            </a:endParaRPr>
          </a:p>
          <a:p>
            <a:endParaRPr lang="ru-RU" sz="2500" b="1" dirty="0" smtClean="0">
              <a:latin typeface="Times New Roman" panose="02020603050405020304" pitchFamily="18" charset="0"/>
              <a:cs typeface="Times New Roman" panose="02020603050405020304" pitchFamily="18" charset="0"/>
            </a:endParaRPr>
          </a:p>
          <a:p>
            <a:r>
              <a:rPr lang="ru-RU" sz="2500" b="1" i="1" dirty="0" smtClean="0">
                <a:solidFill>
                  <a:srgbClr val="C00000"/>
                </a:solidFill>
                <a:latin typeface="Times New Roman" panose="02020603050405020304" pitchFamily="18" charset="0"/>
                <a:cs typeface="Times New Roman" panose="02020603050405020304" pitchFamily="18" charset="0"/>
              </a:rPr>
              <a:t>- Преподаватели </a:t>
            </a:r>
            <a:r>
              <a:rPr lang="ru-RU" sz="2500" b="1" i="1" dirty="0">
                <a:solidFill>
                  <a:srgbClr val="C00000"/>
                </a:solidFill>
                <a:latin typeface="Times New Roman" panose="02020603050405020304" pitchFamily="18" charset="0"/>
                <a:cs typeface="Times New Roman" panose="02020603050405020304" pitchFamily="18" charset="0"/>
              </a:rPr>
              <a:t>и педагоги получат возможность профессионального развития и повышения квалификации, что позволит им лучше работать с детьми и удовлетворять их потребности.</a:t>
            </a:r>
          </a:p>
          <a:p>
            <a:r>
              <a:rPr lang="ru-RU" sz="2500" b="1" dirty="0">
                <a:solidFill>
                  <a:schemeClr val="accent1">
                    <a:lumMod val="75000"/>
                  </a:schemeClr>
                </a:solidFill>
                <a:latin typeface="Times New Roman" panose="02020603050405020304" pitchFamily="18" charset="0"/>
                <a:cs typeface="Times New Roman" panose="02020603050405020304" pitchFamily="18" charset="0"/>
              </a:rPr>
              <a:t> </a:t>
            </a:r>
            <a:endParaRPr lang="ru-RU" sz="2500" dirty="0">
              <a:solidFill>
                <a:schemeClr val="accent1">
                  <a:lumMod val="75000"/>
                </a:schemeClr>
              </a:solidFill>
              <a:latin typeface="Times New Roman" panose="02020603050405020304" pitchFamily="18" charset="0"/>
              <a:cs typeface="Times New Roman" panose="02020603050405020304" pitchFamily="18" charset="0"/>
            </a:endParaRPr>
          </a:p>
          <a:p>
            <a:endParaRPr lang="ru-RU" sz="1400" dirty="0"/>
          </a:p>
        </p:txBody>
      </p:sp>
    </p:spTree>
    <p:extLst>
      <p:ext uri="{BB962C8B-B14F-4D97-AF65-F5344CB8AC3E}">
        <p14:creationId xmlns:p14="http://schemas.microsoft.com/office/powerpoint/2010/main" val="234598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830" y="352790"/>
            <a:ext cx="440818" cy="419138"/>
          </a:xfrm>
          <a:prstGeom prst="rect">
            <a:avLst/>
          </a:prstGeom>
        </p:spPr>
      </p:pic>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902" y="353559"/>
            <a:ext cx="487965" cy="417600"/>
          </a:xfrm>
          <a:prstGeom prst="rect">
            <a:avLst/>
          </a:prstGeom>
        </p:spPr>
      </p:pic>
      <p:pic>
        <p:nvPicPr>
          <p:cNvPr id="21" name="Рисунок 20"/>
          <p:cNvPicPr>
            <a:picLocks noChangeAspect="1"/>
          </p:cNvPicPr>
          <p:nvPr/>
        </p:nvPicPr>
        <p:blipFill rotWithShape="1">
          <a:blip r:embed="rId4" cstate="print">
            <a:extLst>
              <a:ext uri="{28A0092B-C50C-407E-A947-70E740481C1C}">
                <a14:useLocalDpi xmlns:a14="http://schemas.microsoft.com/office/drawing/2010/main" val="0"/>
              </a:ext>
            </a:extLst>
          </a:blip>
          <a:srcRect l="18130" t="30404" r="17661" b="29460"/>
          <a:stretch/>
        </p:blipFill>
        <p:spPr>
          <a:xfrm>
            <a:off x="9089473" y="349090"/>
            <a:ext cx="1213103" cy="426538"/>
          </a:xfrm>
          <a:prstGeom prst="rect">
            <a:avLst/>
          </a:prstGeom>
        </p:spPr>
      </p:pic>
      <p:sp>
        <p:nvSpPr>
          <p:cNvPr id="22" name="Прямоугольник 21"/>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flipH="1">
            <a:off x="11581136" y="369458"/>
            <a:ext cx="939110" cy="422069"/>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284966" y="605632"/>
            <a:ext cx="11425186" cy="6186309"/>
          </a:xfrm>
          <a:prstGeom prst="rect">
            <a:avLst/>
          </a:prstGeom>
        </p:spPr>
        <p:txBody>
          <a:bodyPr wrap="square">
            <a:sp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Важнейшей </a:t>
            </a:r>
            <a:r>
              <a:rPr lang="ru-RU" sz="2800" b="1" dirty="0">
                <a:solidFill>
                  <a:srgbClr val="FF0000"/>
                </a:solidFill>
                <a:latin typeface="Times New Roman" panose="02020603050405020304" pitchFamily="18" charset="0"/>
                <a:cs typeface="Times New Roman" panose="02020603050405020304" pitchFamily="18" charset="0"/>
              </a:rPr>
              <a:t>особенностью системы наставничества </a:t>
            </a:r>
            <a:endParaRPr lang="ru-RU" sz="2800" b="1" dirty="0" smtClean="0">
              <a:solidFill>
                <a:srgbClr val="FF0000"/>
              </a:solidFill>
              <a:latin typeface="Times New Roman" panose="02020603050405020304" pitchFamily="18" charset="0"/>
              <a:cs typeface="Times New Roman" panose="02020603050405020304" pitchFamily="18" charset="0"/>
            </a:endParaRPr>
          </a:p>
          <a:p>
            <a:r>
              <a:rPr lang="ru-RU" sz="2800" b="1" dirty="0" smtClean="0">
                <a:latin typeface="Times New Roman" panose="02020603050405020304" pitchFamily="18" charset="0"/>
                <a:cs typeface="Times New Roman" panose="02020603050405020304" pitchFamily="18" charset="0"/>
              </a:rPr>
              <a:t>является </a:t>
            </a:r>
            <a:r>
              <a:rPr lang="ru-RU" sz="2800" b="1" dirty="0">
                <a:latin typeface="Times New Roman" panose="02020603050405020304" pitchFamily="18" charset="0"/>
                <a:cs typeface="Times New Roman" panose="02020603050405020304" pitchFamily="18" charset="0"/>
              </a:rPr>
              <a:t>то, что она носит точечный, индивидуализированный </a:t>
            </a:r>
            <a:endParaRPr lang="ru-RU" sz="2800" b="1" dirty="0" smtClean="0">
              <a:latin typeface="Times New Roman" panose="02020603050405020304" pitchFamily="18" charset="0"/>
              <a:cs typeface="Times New Roman" panose="02020603050405020304" pitchFamily="18" charset="0"/>
            </a:endParaRPr>
          </a:p>
          <a:p>
            <a:r>
              <a:rPr lang="ru-RU" sz="2800" b="1" dirty="0" smtClean="0">
                <a:latin typeface="Times New Roman" panose="02020603050405020304" pitchFamily="18" charset="0"/>
                <a:cs typeface="Times New Roman" panose="02020603050405020304" pitchFamily="18" charset="0"/>
              </a:rPr>
              <a:t>и </a:t>
            </a:r>
            <a:r>
              <a:rPr lang="ru-RU" sz="2800" b="1" dirty="0">
                <a:latin typeface="Times New Roman" panose="02020603050405020304" pitchFamily="18" charset="0"/>
                <a:cs typeface="Times New Roman" panose="02020603050405020304" pitchFamily="18" charset="0"/>
              </a:rPr>
              <a:t>персонализированный характер, ориентирована на конкретного педагога и призвана решать в первую очередь его личностные, профессиональные и социальные проблемы, имеет гибкую структуру учета особенностей преодоления затруднений наставляемого и интенсивность решения тех или иных запросов (наставник и наставляемый самостоятельно решают, сколько времени потратить на изучение тех или </a:t>
            </a:r>
            <a:endParaRPr lang="ru-RU" sz="2800" b="1" dirty="0" smtClean="0">
              <a:latin typeface="Times New Roman" panose="02020603050405020304" pitchFamily="18" charset="0"/>
              <a:cs typeface="Times New Roman" panose="02020603050405020304" pitchFamily="18" charset="0"/>
            </a:endParaRPr>
          </a:p>
          <a:p>
            <a:r>
              <a:rPr lang="ru-RU" sz="2800" b="1" dirty="0" smtClean="0">
                <a:latin typeface="Times New Roman" panose="02020603050405020304" pitchFamily="18" charset="0"/>
                <a:cs typeface="Times New Roman" panose="02020603050405020304" pitchFamily="18" charset="0"/>
              </a:rPr>
              <a:t>иных </a:t>
            </a:r>
            <a:r>
              <a:rPr lang="ru-RU" sz="2800" b="1" dirty="0">
                <a:latin typeface="Times New Roman" panose="02020603050405020304" pitchFamily="18" charset="0"/>
                <a:cs typeface="Times New Roman" panose="02020603050405020304" pitchFamily="18" charset="0"/>
              </a:rPr>
              <a:t>вопросов и какая глубина их </a:t>
            </a:r>
            <a:endParaRPr lang="ru-RU" sz="2800" b="1" dirty="0" smtClean="0">
              <a:latin typeface="Times New Roman" panose="02020603050405020304" pitchFamily="18" charset="0"/>
              <a:cs typeface="Times New Roman" panose="02020603050405020304" pitchFamily="18" charset="0"/>
            </a:endParaRPr>
          </a:p>
          <a:p>
            <a:r>
              <a:rPr lang="ru-RU" sz="2800" b="1" dirty="0" smtClean="0">
                <a:latin typeface="Times New Roman" panose="02020603050405020304" pitchFamily="18" charset="0"/>
                <a:cs typeface="Times New Roman" panose="02020603050405020304" pitchFamily="18" charset="0"/>
              </a:rPr>
              <a:t>проработки </a:t>
            </a:r>
            <a:r>
              <a:rPr lang="ru-RU" sz="2800" b="1" dirty="0">
                <a:latin typeface="Times New Roman" panose="02020603050405020304" pitchFamily="18" charset="0"/>
                <a:cs typeface="Times New Roman" panose="02020603050405020304" pitchFamily="18" charset="0"/>
              </a:rPr>
              <a:t>нужна).</a:t>
            </a:r>
          </a:p>
          <a:p>
            <a:r>
              <a:rPr lang="ru-RU" sz="2800" dirty="0"/>
              <a:t> </a:t>
            </a:r>
          </a:p>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r>
              <a:rPr lang="ru-RU" sz="2000" dirty="0"/>
              <a:t/>
            </a:r>
            <a:br>
              <a:rPr lang="ru-RU" sz="2000" dirty="0"/>
            </a:b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29" name="Picture 5" descr="C:\Users\Admin\Desktop\1636786411_25-abrakadabra-fun-p-fon-dlya-prezentatsii-pedsoveta-v-detskom-2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107" y="4061230"/>
            <a:ext cx="4085102" cy="2568246"/>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Группа 29"/>
          <p:cNvGrpSpPr/>
          <p:nvPr/>
        </p:nvGrpSpPr>
        <p:grpSpPr>
          <a:xfrm>
            <a:off x="-208530" y="5899266"/>
            <a:ext cx="2925516" cy="317796"/>
            <a:chOff x="-208530" y="6275664"/>
            <a:chExt cx="2925516" cy="317796"/>
          </a:xfrm>
        </p:grpSpPr>
        <p:sp>
          <p:nvSpPr>
            <p:cNvPr id="31" name="Скругленный прямоугольник 30"/>
            <p:cNvSpPr/>
            <p:nvPr/>
          </p:nvSpPr>
          <p:spPr>
            <a:xfrm>
              <a:off x="-208530" y="6296397"/>
              <a:ext cx="2417562" cy="276330"/>
            </a:xfrm>
            <a:prstGeom prst="roundRect">
              <a:avLst>
                <a:gd name="adj" fmla="val 50000"/>
              </a:avLst>
            </a:prstGeom>
            <a:gradFill flip="none" rotWithShape="1">
              <a:gsLst>
                <a:gs pos="40000">
                  <a:srgbClr val="1B719E"/>
                </a:gs>
                <a:gs pos="58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flipH="1">
              <a:off x="2399190" y="6275664"/>
              <a:ext cx="317796" cy="317796"/>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389125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363" y="349090"/>
            <a:ext cx="10991273" cy="5539978"/>
          </a:xfrm>
          <a:prstGeom prst="rect">
            <a:avLst/>
          </a:prstGeom>
        </p:spPr>
        <p:txBody>
          <a:bodyPr wrap="square">
            <a:spAutoFit/>
          </a:bodyPr>
          <a:lstStyle/>
          <a:p>
            <a:r>
              <a:rPr lang="ru-RU" b="1" dirty="0">
                <a:solidFill>
                  <a:srgbClr val="FF0000"/>
                </a:solidFill>
                <a:latin typeface="Times New Roman" panose="02020603050405020304" pitchFamily="18" charset="0"/>
                <a:cs typeface="Times New Roman" panose="02020603050405020304" pitchFamily="18" charset="0"/>
              </a:rPr>
              <a:t>История наставничества начинается в далёком прошлом</a:t>
            </a:r>
            <a:r>
              <a:rPr lang="ru-RU" b="1" dirty="0" smtClean="0">
                <a:solidFill>
                  <a:srgbClr val="FF0000"/>
                </a:solidFill>
                <a:latin typeface="Times New Roman" panose="02020603050405020304" pitchFamily="18" charset="0"/>
                <a:cs typeface="Times New Roman" panose="02020603050405020304" pitchFamily="18" charset="0"/>
              </a:rPr>
              <a:t>.</a:t>
            </a:r>
          </a:p>
          <a:p>
            <a:endParaRPr lang="ru-RU" b="1" dirty="0" smtClean="0">
              <a:latin typeface="Times New Roman" panose="02020603050405020304" pitchFamily="18" charset="0"/>
              <a:cs typeface="Times New Roman" panose="02020603050405020304" pitchFamily="18" charset="0"/>
            </a:endParaRPr>
          </a:p>
          <a:p>
            <a:endParaRPr lang="ru-RU" sz="800" b="1"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Первым профессиональным наставником (ментором) был древнегреческий герой Ментор, </a:t>
            </a:r>
            <a:r>
              <a:rPr lang="ru-RU" dirty="0">
                <a:latin typeface="Times New Roman" panose="02020603050405020304" pitchFamily="18" charset="0"/>
                <a:cs typeface="Times New Roman" panose="02020603050405020304" pitchFamily="18" charset="0"/>
              </a:rPr>
              <a:t>друг Одиссея, которому тот поручил воспитание своего сына </a:t>
            </a:r>
            <a:r>
              <a:rPr lang="ru-RU" dirty="0" err="1">
                <a:latin typeface="Times New Roman" panose="02020603050405020304" pitchFamily="18" charset="0"/>
                <a:cs typeface="Times New Roman" panose="02020603050405020304" pitchFamily="18" charset="0"/>
              </a:rPr>
              <a:t>Телемаха</a:t>
            </a:r>
            <a:r>
              <a:rPr lang="ru-RU" dirty="0">
                <a:latin typeface="Times New Roman" panose="02020603050405020304" pitchFamily="18" charset="0"/>
                <a:cs typeface="Times New Roman" panose="02020603050405020304" pitchFamily="18" charset="0"/>
              </a:rPr>
              <a:t> на время путешествия в Трою</a:t>
            </a:r>
            <a:r>
              <a:rPr lang="ru-RU" dirty="0" smtClean="0">
                <a:latin typeface="Times New Roman" panose="02020603050405020304" pitchFamily="18" charset="0"/>
                <a:cs typeface="Times New Roman" panose="02020603050405020304" pitchFamily="18" charset="0"/>
              </a:rPr>
              <a:t>.</a:t>
            </a:r>
          </a:p>
          <a:p>
            <a:endParaRPr lang="ru-RU" sz="800" b="1" dirty="0" smtClean="0"/>
          </a:p>
          <a:p>
            <a:r>
              <a:rPr lang="ru-RU" b="1" dirty="0" smtClean="0">
                <a:latin typeface="Times New Roman" panose="02020603050405020304" pitchFamily="18" charset="0"/>
                <a:cs typeface="Times New Roman" panose="02020603050405020304" pitchFamily="18" charset="0"/>
              </a:rPr>
              <a:t>В России история </a:t>
            </a:r>
            <a:r>
              <a:rPr lang="ru-RU" b="1" dirty="0">
                <a:latin typeface="Times New Roman" panose="02020603050405020304" pitchFamily="18" charset="0"/>
                <a:cs typeface="Times New Roman" panose="02020603050405020304" pitchFamily="18" charset="0"/>
              </a:rPr>
              <a:t>наставничества берёт своё начало от дореволюционных ремесленников и купцов, </a:t>
            </a:r>
            <a:r>
              <a:rPr lang="ru-RU" dirty="0">
                <a:latin typeface="Times New Roman" panose="02020603050405020304" pitchFamily="18" charset="0"/>
                <a:cs typeface="Times New Roman" panose="02020603050405020304" pitchFamily="18" charset="0"/>
              </a:rPr>
              <a:t>которые передавали молодёжи секреты своего ремесла в индивидуальном порядке.</a:t>
            </a:r>
          </a:p>
          <a:p>
            <a:endParaRPr lang="ru-RU" sz="800"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В </a:t>
            </a:r>
            <a:r>
              <a:rPr lang="ru-RU" b="1" dirty="0">
                <a:latin typeface="Times New Roman" panose="02020603050405020304" pitchFamily="18" charset="0"/>
                <a:cs typeface="Times New Roman" panose="02020603050405020304" pitchFamily="18" charset="0"/>
              </a:rPr>
              <a:t>различных формах наставничество было распространено в СССР, начиная с 30-х годов XX века. </a:t>
            </a:r>
            <a:r>
              <a:rPr lang="ru-RU" dirty="0">
                <a:latin typeface="Times New Roman" panose="02020603050405020304" pitchFamily="18" charset="0"/>
                <a:cs typeface="Times New Roman" panose="02020603050405020304" pitchFamily="18" charset="0"/>
              </a:rPr>
              <a:t>Его главной задачей было воспитание молодой смены, и доверялось это людям с высокой профессиональной подготовкой и богатым жизненным опытом</a:t>
            </a:r>
            <a:r>
              <a:rPr lang="ru-RU" dirty="0" smtClean="0">
                <a:latin typeface="Times New Roman" panose="02020603050405020304" pitchFamily="18" charset="0"/>
                <a:cs typeface="Times New Roman" panose="02020603050405020304" pitchFamily="18" charset="0"/>
              </a:rPr>
              <a:t>. </a:t>
            </a:r>
          </a:p>
          <a:p>
            <a:endParaRPr lang="ru-RU" sz="800"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С </a:t>
            </a:r>
            <a:r>
              <a:rPr lang="ru-RU" b="1" dirty="0">
                <a:latin typeface="Times New Roman" panose="02020603050405020304" pitchFamily="18" charset="0"/>
                <a:cs typeface="Times New Roman" panose="02020603050405020304" pitchFamily="18" charset="0"/>
              </a:rPr>
              <a:t>середины 50-х годов движение становится массовым, </a:t>
            </a:r>
            <a:r>
              <a:rPr lang="ru-RU" dirty="0">
                <a:latin typeface="Times New Roman" panose="02020603050405020304" pitchFamily="18" charset="0"/>
                <a:cs typeface="Times New Roman" panose="02020603050405020304" pitchFamily="18" charset="0"/>
              </a:rPr>
              <a:t>а термин «наставничество» закрепляется постановлением Совмина СССР</a:t>
            </a:r>
            <a:r>
              <a:rPr lang="ru-RU" dirty="0" smtClean="0">
                <a:latin typeface="Times New Roman" panose="02020603050405020304" pitchFamily="18" charset="0"/>
                <a:cs typeface="Times New Roman" panose="02020603050405020304" pitchFamily="18" charset="0"/>
              </a:rPr>
              <a:t>.</a:t>
            </a:r>
          </a:p>
          <a:p>
            <a:endParaRPr lang="ru-RU" sz="800" dirty="0"/>
          </a:p>
          <a:p>
            <a:r>
              <a:rPr lang="ru-RU" b="1" dirty="0">
                <a:latin typeface="Times New Roman" panose="02020603050405020304" pitchFamily="18" charset="0"/>
                <a:cs typeface="Times New Roman" panose="02020603050405020304" pitchFamily="18" charset="0"/>
              </a:rPr>
              <a:t>В России конкретные шаги по развитию наставничества стали предприниматься с 2017 года, </a:t>
            </a:r>
            <a:r>
              <a:rPr lang="ru-RU" dirty="0">
                <a:latin typeface="Times New Roman" panose="02020603050405020304" pitchFamily="18" charset="0"/>
                <a:cs typeface="Times New Roman" panose="02020603050405020304" pitchFamily="18" charset="0"/>
              </a:rPr>
              <a:t>когда в стране прошёл первый Всероссийский конкурс лучших практик подготовки рабочих кадров и специалистов среднего звена по номинации «Наставничество на производстве</a:t>
            </a:r>
            <a:r>
              <a:rPr lang="ru-RU" dirty="0" smtClean="0">
                <a:latin typeface="Times New Roman" panose="02020603050405020304" pitchFamily="18" charset="0"/>
                <a:cs typeface="Times New Roman" panose="02020603050405020304" pitchFamily="18" charset="0"/>
              </a:rPr>
              <a:t>».</a:t>
            </a:r>
          </a:p>
          <a:p>
            <a:endParaRPr lang="ru-RU" sz="800" b="1"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В 2020 году появилось Всероссийское общественное движение «Наставники России», </a:t>
            </a:r>
            <a:r>
              <a:rPr lang="ru-RU" dirty="0">
                <a:latin typeface="Times New Roman" panose="02020603050405020304" pitchFamily="18" charset="0"/>
                <a:cs typeface="Times New Roman" panose="02020603050405020304" pitchFamily="18" charset="0"/>
              </a:rPr>
              <a:t>которое своей целью обозначило развитие наставничества в сферах образования, культуры, здравоохранения, спорта, патриотического воспитания, а также формирование кадрового резерва профессиональных </a:t>
            </a:r>
            <a:r>
              <a:rPr lang="ru-RU" dirty="0" smtClean="0">
                <a:latin typeface="Times New Roman" panose="02020603050405020304" pitchFamily="18" charset="0"/>
                <a:cs typeface="Times New Roman" panose="02020603050405020304" pitchFamily="18" charset="0"/>
              </a:rPr>
              <a:t>отраслей</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8130" t="30404" r="17661" b="29460"/>
          <a:stretch/>
        </p:blipFill>
        <p:spPr>
          <a:xfrm>
            <a:off x="9089473" y="349090"/>
            <a:ext cx="1213103" cy="42653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30" y="352790"/>
            <a:ext cx="440818" cy="41913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902" y="353559"/>
            <a:ext cx="487965" cy="417600"/>
          </a:xfrm>
          <a:prstGeom prst="rect">
            <a:avLst/>
          </a:prstGeom>
        </p:spPr>
      </p:pic>
      <p:sp>
        <p:nvSpPr>
          <p:cNvPr id="7" name="Скругленный прямоугольник 6"/>
          <p:cNvSpPr/>
          <p:nvPr/>
        </p:nvSpPr>
        <p:spPr>
          <a:xfrm flipH="1">
            <a:off x="11495433" y="353559"/>
            <a:ext cx="939110" cy="422069"/>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flipH="1">
            <a:off x="319128" y="1058132"/>
            <a:ext cx="317796" cy="317796"/>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flipH="1">
            <a:off x="282567" y="1703883"/>
            <a:ext cx="317796" cy="317796"/>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flipH="1">
            <a:off x="282567" y="2373519"/>
            <a:ext cx="317796" cy="317796"/>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flipH="1">
            <a:off x="282567" y="3338719"/>
            <a:ext cx="317796" cy="317796"/>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flipH="1">
            <a:off x="282567" y="3971410"/>
            <a:ext cx="317796" cy="317796"/>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flipH="1">
            <a:off x="282567" y="4918137"/>
            <a:ext cx="317796" cy="317796"/>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0841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830" y="352790"/>
            <a:ext cx="440818" cy="419138"/>
          </a:xfrm>
          <a:prstGeom prst="rect">
            <a:avLst/>
          </a:prstGeom>
        </p:spPr>
      </p:pic>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902" y="353559"/>
            <a:ext cx="487965" cy="417600"/>
          </a:xfrm>
          <a:prstGeom prst="rect">
            <a:avLst/>
          </a:prstGeom>
        </p:spPr>
      </p:pic>
      <p:pic>
        <p:nvPicPr>
          <p:cNvPr id="21" name="Рисунок 20"/>
          <p:cNvPicPr>
            <a:picLocks noChangeAspect="1"/>
          </p:cNvPicPr>
          <p:nvPr/>
        </p:nvPicPr>
        <p:blipFill rotWithShape="1">
          <a:blip r:embed="rId4" cstate="print">
            <a:extLst>
              <a:ext uri="{28A0092B-C50C-407E-A947-70E740481C1C}">
                <a14:useLocalDpi xmlns:a14="http://schemas.microsoft.com/office/drawing/2010/main" val="0"/>
              </a:ext>
            </a:extLst>
          </a:blip>
          <a:srcRect l="18130" t="30404" r="17661" b="29460"/>
          <a:stretch/>
        </p:blipFill>
        <p:spPr>
          <a:xfrm>
            <a:off x="9089473" y="349090"/>
            <a:ext cx="1213103" cy="426538"/>
          </a:xfrm>
          <a:prstGeom prst="rect">
            <a:avLst/>
          </a:prstGeom>
        </p:spPr>
      </p:pic>
      <p:sp>
        <p:nvSpPr>
          <p:cNvPr id="22" name="Прямоугольник 21"/>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flipH="1">
            <a:off x="11581136" y="369458"/>
            <a:ext cx="939110" cy="422069"/>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37962" y="94777"/>
            <a:ext cx="11916076" cy="6540252"/>
          </a:xfrm>
          <a:prstGeom prst="rect">
            <a:avLst/>
          </a:prstGeom>
        </p:spPr>
        <p:txBody>
          <a:bodyPr wrap="square">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Распаковка понятий</a:t>
            </a:r>
            <a:endParaRPr lang="ru-RU" sz="2000" dirty="0">
              <a:solidFill>
                <a:srgbClr val="FF0000"/>
              </a:solidFill>
              <a:latin typeface="Times New Roman" panose="02020603050405020304" pitchFamily="18" charset="0"/>
              <a:cs typeface="Times New Roman" panose="02020603050405020304" pitchFamily="18" charset="0"/>
            </a:endParaRPr>
          </a:p>
          <a:p>
            <a:r>
              <a:rPr lang="ru-RU" sz="1900" b="1" dirty="0">
                <a:latin typeface="Times New Roman" panose="02020603050405020304" pitchFamily="18" charset="0"/>
                <a:cs typeface="Times New Roman" panose="02020603050405020304" pitchFamily="18" charset="0"/>
              </a:rPr>
              <a:t> </a:t>
            </a:r>
            <a:endParaRPr lang="ru-RU" sz="1900" dirty="0">
              <a:latin typeface="Times New Roman" panose="02020603050405020304" pitchFamily="18" charset="0"/>
              <a:cs typeface="Times New Roman" panose="02020603050405020304" pitchFamily="18" charset="0"/>
            </a:endParaRPr>
          </a:p>
          <a:p>
            <a:r>
              <a:rPr lang="ru-RU" sz="1900" b="1" dirty="0">
                <a:solidFill>
                  <a:srgbClr val="FF0000"/>
                </a:solidFill>
                <a:latin typeface="Times New Roman" panose="02020603050405020304" pitchFamily="18" charset="0"/>
                <a:cs typeface="Times New Roman" panose="02020603050405020304" pitchFamily="18" charset="0"/>
              </a:rPr>
              <a:t>Наставничество</a:t>
            </a:r>
            <a:r>
              <a:rPr lang="ru-RU" sz="1900" b="1" dirty="0">
                <a:latin typeface="Times New Roman" panose="02020603050405020304" pitchFamily="18" charset="0"/>
                <a:cs typeface="Times New Roman" panose="02020603050405020304" pitchFamily="18" charset="0"/>
              </a:rPr>
              <a:t> – форма обеспечения профессионального становления, развития и адаптации к квалифицированному исполнению </a:t>
            </a:r>
            <a:r>
              <a:rPr lang="ru-RU" sz="1900" b="1" dirty="0" smtClean="0">
                <a:latin typeface="Times New Roman" panose="02020603050405020304" pitchFamily="18" charset="0"/>
                <a:cs typeface="Times New Roman" panose="02020603050405020304" pitchFamily="18" charset="0"/>
              </a:rPr>
              <a:t>должностных обязанностей </a:t>
            </a:r>
            <a:r>
              <a:rPr lang="ru-RU" sz="1900" b="1" dirty="0">
                <a:latin typeface="Times New Roman" panose="02020603050405020304" pitchFamily="18" charset="0"/>
                <a:cs typeface="Times New Roman" panose="02020603050405020304" pitchFamily="18" charset="0"/>
              </a:rPr>
              <a:t>лиц, в отношении которых осуществляется наставничество.</a:t>
            </a:r>
          </a:p>
          <a:p>
            <a:r>
              <a:rPr lang="ru-RU" sz="1900" b="1" dirty="0">
                <a:latin typeface="Times New Roman" panose="02020603050405020304" pitchFamily="18" charset="0"/>
                <a:cs typeface="Times New Roman" panose="02020603050405020304" pitchFamily="18" charset="0"/>
              </a:rPr>
              <a:t> </a:t>
            </a:r>
            <a:endParaRPr lang="ru-RU" sz="1900" b="1" dirty="0">
              <a:solidFill>
                <a:srgbClr val="C00000"/>
              </a:solidFill>
              <a:latin typeface="Times New Roman" panose="02020603050405020304" pitchFamily="18" charset="0"/>
              <a:cs typeface="Times New Roman" panose="02020603050405020304" pitchFamily="18" charset="0"/>
            </a:endParaRPr>
          </a:p>
          <a:p>
            <a:r>
              <a:rPr lang="ru-RU" sz="1900" b="1" dirty="0">
                <a:solidFill>
                  <a:srgbClr val="FF0000"/>
                </a:solidFill>
                <a:latin typeface="Times New Roman" panose="02020603050405020304" pitchFamily="18" charset="0"/>
                <a:cs typeface="Times New Roman" panose="02020603050405020304" pitchFamily="18" charset="0"/>
              </a:rPr>
              <a:t>Наставник</a:t>
            </a:r>
            <a:r>
              <a:rPr lang="ru-RU" sz="1900" b="1" dirty="0">
                <a:solidFill>
                  <a:srgbClr val="C00000"/>
                </a:solidFill>
                <a:latin typeface="Times New Roman" panose="02020603050405020304" pitchFamily="18" charset="0"/>
                <a:cs typeface="Times New Roman" panose="02020603050405020304" pitchFamily="18" charset="0"/>
              </a:rPr>
              <a:t> </a:t>
            </a:r>
            <a:r>
              <a:rPr lang="ru-RU" sz="1900" b="1" dirty="0">
                <a:latin typeface="Times New Roman" panose="02020603050405020304" pitchFamily="18" charset="0"/>
                <a:cs typeface="Times New Roman" panose="02020603050405020304" pitchFamily="18" charset="0"/>
              </a:rPr>
              <a:t>– участник персонализированной программы наставничества, имеющий измеримые позитивные результаты профессиональной деятельности, готовый и способный организовать индивидуальную траекторию профессионального развития наставляемого на основе его профессиональных затруднений, также обладающий опытом и навыками, необходимыми для стимуляции и поддержки процессов самореализации и самосовершенствования наставляемого.</a:t>
            </a:r>
          </a:p>
          <a:p>
            <a:r>
              <a:rPr lang="ru-RU" sz="1900" b="1" dirty="0">
                <a:latin typeface="Times New Roman" panose="02020603050405020304" pitchFamily="18" charset="0"/>
                <a:cs typeface="Times New Roman" panose="02020603050405020304" pitchFamily="18" charset="0"/>
              </a:rPr>
              <a:t> </a:t>
            </a:r>
          </a:p>
          <a:p>
            <a:r>
              <a:rPr lang="ru-RU" sz="1900" b="1" dirty="0">
                <a:solidFill>
                  <a:srgbClr val="FF0000"/>
                </a:solidFill>
                <a:latin typeface="Times New Roman" panose="02020603050405020304" pitchFamily="18" charset="0"/>
                <a:cs typeface="Times New Roman" panose="02020603050405020304" pitchFamily="18" charset="0"/>
              </a:rPr>
              <a:t>Наставляемый</a:t>
            </a:r>
            <a:r>
              <a:rPr lang="ru-RU" sz="1900" b="1" dirty="0">
                <a:latin typeface="Times New Roman" panose="02020603050405020304" pitchFamily="18" charset="0"/>
                <a:cs typeface="Times New Roman" panose="02020603050405020304" pitchFamily="18" charset="0"/>
              </a:rPr>
              <a:t> – участник персонализированной программы наставничества, который через взаимодействие с наставником и при его </a:t>
            </a:r>
            <a:r>
              <a:rPr lang="ru-RU" sz="1900" b="1" dirty="0" smtClean="0">
                <a:latin typeface="Times New Roman" panose="02020603050405020304" pitchFamily="18" charset="0"/>
                <a:cs typeface="Times New Roman" panose="02020603050405020304" pitchFamily="18" charset="0"/>
              </a:rPr>
              <a:t>помощи и </a:t>
            </a:r>
            <a:r>
              <a:rPr lang="ru-RU" sz="1900" b="1" dirty="0">
                <a:latin typeface="Times New Roman" panose="02020603050405020304" pitchFamily="18" charset="0"/>
                <a:cs typeface="Times New Roman" panose="02020603050405020304" pitchFamily="18" charset="0"/>
              </a:rPr>
              <a:t>поддержке приобретает новый опыт, развивает необходимые навыки и компетенции, добивается предсказуемых результатов, преодолевая тем самым свои профессиональные затруднения. Наставляемый является активным субъектом собственного непрерывного личностного и профессионального роста, который формулирует образовательный заказ </a:t>
            </a:r>
            <a:r>
              <a:rPr lang="ru-RU" sz="1900" b="1" dirty="0" smtClean="0">
                <a:latin typeface="Times New Roman" panose="02020603050405020304" pitchFamily="18" charset="0"/>
                <a:cs typeface="Times New Roman" panose="02020603050405020304" pitchFamily="18" charset="0"/>
              </a:rPr>
              <a:t>на </a:t>
            </a:r>
            <a:r>
              <a:rPr lang="ru-RU" sz="1900" b="1" dirty="0">
                <a:latin typeface="Times New Roman" panose="02020603050405020304" pitchFamily="18" charset="0"/>
                <a:cs typeface="Times New Roman" panose="02020603050405020304" pitchFamily="18" charset="0"/>
              </a:rPr>
              <a:t>основе осмысления собственных образовательных запросов, профессиональных затруднений и желаемого образа самого себя как профессионала </a:t>
            </a:r>
            <a:r>
              <a:rPr lang="ru-RU" sz="1900" b="1" i="1" dirty="0">
                <a:solidFill>
                  <a:srgbClr val="C00000"/>
                </a:solidFill>
                <a:latin typeface="Times New Roman" panose="02020603050405020304" pitchFamily="18" charset="0"/>
                <a:cs typeface="Times New Roman" panose="02020603050405020304" pitchFamily="18" charset="0"/>
              </a:rPr>
              <a:t>(молодой педагог, только пришедший в профессию; опытный педагог, испытывающий потребность в освоении новой технологии или </a:t>
            </a:r>
            <a:r>
              <a:rPr lang="ru-RU" sz="1900" b="1" i="1" dirty="0" smtClean="0">
                <a:solidFill>
                  <a:srgbClr val="C00000"/>
                </a:solidFill>
                <a:latin typeface="Times New Roman" panose="02020603050405020304" pitchFamily="18" charset="0"/>
                <a:cs typeface="Times New Roman" panose="02020603050405020304" pitchFamily="18" charset="0"/>
              </a:rPr>
              <a:t>приобретении новых </a:t>
            </a:r>
            <a:r>
              <a:rPr lang="ru-RU" sz="1900" b="1" i="1" dirty="0">
                <a:solidFill>
                  <a:srgbClr val="C00000"/>
                </a:solidFill>
                <a:latin typeface="Times New Roman" panose="02020603050405020304" pitchFamily="18" charset="0"/>
                <a:cs typeface="Times New Roman" panose="02020603050405020304" pitchFamily="18" charset="0"/>
              </a:rPr>
              <a:t>навыков; новый педагог в коллективе; педагог, имеющий непедагогическое профильное образование и т.д.).</a:t>
            </a:r>
          </a:p>
          <a:p>
            <a:r>
              <a:rPr lang="ru-RU" sz="19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0761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610600" y="6356350"/>
            <a:ext cx="2743200" cy="365125"/>
          </a:xfrm>
        </p:spPr>
        <p:txBody>
          <a:bodyPr/>
          <a:lstStyle/>
          <a:p>
            <a:fld id="{B69A2F11-600D-44D7-A0E2-CE2D3B9D58E9}" type="slidenum">
              <a:rPr lang="ru-RU" smtClean="0"/>
              <a:pPr/>
              <a:t>7</a:t>
            </a:fld>
            <a:endParaRPr lang="ru-RU"/>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9A2F11-600D-44D7-A0E2-CE2D3B9D58E9}"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9A2F11-600D-44D7-A0E2-CE2D3B9D58E9}"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026" name="Picture 2" descr="C:\Users\Admin\Desktop\1676571400_gas-kvas-com-p-risunok-psikholog-v-detskom-sadu-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322" y="3985008"/>
            <a:ext cx="3830655" cy="2872992"/>
          </a:xfrm>
          <a:prstGeom prst="rect">
            <a:avLst/>
          </a:prstGeom>
          <a:noFill/>
          <a:extLst>
            <a:ext uri="{909E8E84-426E-40DD-AFC4-6F175D3DCCD1}">
              <a14:hiddenFill xmlns:a14="http://schemas.microsoft.com/office/drawing/2010/main">
                <a:solidFill>
                  <a:srgbClr val="FFFFFF"/>
                </a:solidFill>
              </a14:hiddenFill>
            </a:ext>
          </a:extLst>
        </p:spPr>
      </p:pic>
      <p:sp>
        <p:nvSpPr>
          <p:cNvPr id="20" name="Выноска со стрелкой вправо 19"/>
          <p:cNvSpPr/>
          <p:nvPr/>
        </p:nvSpPr>
        <p:spPr>
          <a:xfrm>
            <a:off x="244199" y="2705787"/>
            <a:ext cx="4408371" cy="3467356"/>
          </a:xfrm>
          <a:prstGeom prst="rightArrowCallou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319176" y="2906828"/>
            <a:ext cx="2729574" cy="3170099"/>
          </a:xfrm>
          <a:prstGeom prst="rect">
            <a:avLst/>
          </a:prstGeom>
        </p:spPr>
        <p:txBody>
          <a:bodyPr wrap="square">
            <a:spAutoFit/>
          </a:bodyPr>
          <a:lstStyle/>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Педагоги</a:t>
            </a:r>
          </a:p>
          <a:p>
            <a:pPr marL="342900" indent="-342900" algn="ct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Умение </a:t>
            </a:r>
            <a:r>
              <a:rPr lang="ru-RU" sz="2000" b="1" dirty="0" smtClean="0">
                <a:latin typeface="Times New Roman" panose="02020603050405020304" pitchFamily="18" charset="0"/>
                <a:cs typeface="Times New Roman" panose="02020603050405020304" pitchFamily="18" charset="0"/>
              </a:rPr>
              <a:t>работать </a:t>
            </a:r>
          </a:p>
          <a:p>
            <a:pPr algn="ctr"/>
            <a:r>
              <a:rPr lang="ru-RU" sz="2000" b="1" dirty="0" smtClean="0">
                <a:latin typeface="Times New Roman" panose="02020603050405020304" pitchFamily="18" charset="0"/>
                <a:cs typeface="Times New Roman" panose="02020603050405020304" pitchFamily="18" charset="0"/>
              </a:rPr>
              <a:t>в команде</a:t>
            </a:r>
            <a:endParaRPr lang="ru-RU" sz="2000" b="1" dirty="0">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ru-RU" sz="2000" b="1" dirty="0" smtClean="0">
                <a:latin typeface="Times New Roman" panose="02020603050405020304" pitchFamily="18" charset="0"/>
                <a:cs typeface="Times New Roman" panose="02020603050405020304" pitchFamily="18" charset="0"/>
              </a:rPr>
              <a:t>Творческий потенциал</a:t>
            </a:r>
            <a:endParaRPr lang="ru-RU" sz="2000" b="1" dirty="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a:t>
            </a:r>
          </a:p>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24" name="Выноска со стрелкой вправо 23"/>
          <p:cNvSpPr/>
          <p:nvPr/>
        </p:nvSpPr>
        <p:spPr>
          <a:xfrm rot="5400000">
            <a:off x="2777130" y="799582"/>
            <a:ext cx="3376725" cy="3094761"/>
          </a:xfrm>
          <a:prstGeom prst="rightArrow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Выноска со стрелкой вправо 24"/>
          <p:cNvSpPr/>
          <p:nvPr/>
        </p:nvSpPr>
        <p:spPr>
          <a:xfrm flipH="1">
            <a:off x="7430703" y="2758200"/>
            <a:ext cx="4238201" cy="3467356"/>
          </a:xfrm>
          <a:prstGeom prst="rightArrow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19176" y="207033"/>
            <a:ext cx="11611155" cy="1631216"/>
          </a:xfrm>
          <a:prstGeom prst="rect">
            <a:avLst/>
          </a:prstGeom>
        </p:spPr>
        <p:txBody>
          <a:bodyPr wrap="square">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Что мы хотим от педагога</a:t>
            </a:r>
          </a:p>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l="18130" t="30404" r="17661" b="29460"/>
          <a:stretch/>
        </p:blipFill>
        <p:spPr>
          <a:xfrm>
            <a:off x="9214727" y="344621"/>
            <a:ext cx="1213103" cy="426538"/>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7830" y="352790"/>
            <a:ext cx="440818" cy="419138"/>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3902" y="353559"/>
            <a:ext cx="487965" cy="417600"/>
          </a:xfrm>
          <a:prstGeom prst="rect">
            <a:avLst/>
          </a:prstGeom>
        </p:spPr>
      </p:pic>
      <p:sp>
        <p:nvSpPr>
          <p:cNvPr id="15" name="Скругленный прямоугольник 14"/>
          <p:cNvSpPr/>
          <p:nvPr/>
        </p:nvSpPr>
        <p:spPr>
          <a:xfrm flipH="1">
            <a:off x="11581136" y="369458"/>
            <a:ext cx="939110" cy="422069"/>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836644" y="383235"/>
            <a:ext cx="3176229" cy="3477875"/>
          </a:xfrm>
          <a:prstGeom prst="rect">
            <a:avLst/>
          </a:prstGeom>
        </p:spPr>
        <p:txBody>
          <a:bodyPr wrap="square">
            <a:spAutoFit/>
          </a:bodyPr>
          <a:lstStyle/>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Администрация</a:t>
            </a:r>
            <a:endParaRPr lang="ru-RU" sz="2000" b="1" dirty="0">
              <a:solidFill>
                <a:srgbClr val="FF0000"/>
              </a:solidFill>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ru-RU" sz="2000" b="1" dirty="0" smtClean="0">
                <a:latin typeface="Times New Roman" panose="02020603050405020304" pitchFamily="18" charset="0"/>
                <a:cs typeface="Times New Roman" panose="02020603050405020304" pitchFamily="18" charset="0"/>
              </a:rPr>
              <a:t>Умение проводить родительский клуб</a:t>
            </a:r>
            <a:endParaRPr lang="ru-RU" sz="2000" b="1" dirty="0">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Победы в конкурсах</a:t>
            </a:r>
          </a:p>
          <a:p>
            <a:pPr marL="342900" indent="-342900" algn="ct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Высшая категория</a:t>
            </a:r>
          </a:p>
          <a:p>
            <a:pPr marL="342900" indent="-342900" algn="ct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Образование</a:t>
            </a:r>
          </a:p>
          <a:p>
            <a:pPr algn="ctr"/>
            <a:r>
              <a:rPr lang="ru-RU" sz="2000" b="1" dirty="0">
                <a:latin typeface="Times New Roman" panose="02020603050405020304" pitchFamily="18" charset="0"/>
                <a:cs typeface="Times New Roman" panose="02020603050405020304" pitchFamily="18" charset="0"/>
              </a:rPr>
              <a:t>…….</a:t>
            </a:r>
          </a:p>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18" name="Выноска со стрелкой вправо 17"/>
          <p:cNvSpPr/>
          <p:nvPr/>
        </p:nvSpPr>
        <p:spPr>
          <a:xfrm rot="5400000">
            <a:off x="5991714" y="786464"/>
            <a:ext cx="3376725" cy="3168153"/>
          </a:xfrm>
          <a:prstGeom prst="rightArrowCallou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5656985" y="400841"/>
            <a:ext cx="4046181" cy="3477875"/>
          </a:xfrm>
          <a:prstGeom prst="rect">
            <a:avLst/>
          </a:prstGeom>
        </p:spPr>
        <p:txBody>
          <a:bodyPr wrap="square">
            <a:spAutoFit/>
          </a:bodyPr>
          <a:lstStyle/>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Методисты</a:t>
            </a:r>
          </a:p>
          <a:p>
            <a:pPr marL="342900" indent="-342900" algn="ctr">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Умение </a:t>
            </a:r>
            <a:r>
              <a:rPr lang="ru-RU" sz="2000" b="1" dirty="0" smtClean="0">
                <a:latin typeface="Times New Roman" panose="02020603050405020304" pitchFamily="18" charset="0"/>
                <a:cs typeface="Times New Roman" panose="02020603050405020304" pitchFamily="18" charset="0"/>
              </a:rPr>
              <a:t>снимать ролики </a:t>
            </a:r>
          </a:p>
          <a:p>
            <a:pPr algn="ctr"/>
            <a:r>
              <a:rPr lang="ru-RU" sz="2000" b="1" dirty="0" smtClean="0">
                <a:latin typeface="Times New Roman" panose="02020603050405020304" pitchFamily="18" charset="0"/>
                <a:cs typeface="Times New Roman" panose="02020603050405020304" pitchFamily="18" charset="0"/>
              </a:rPr>
              <a:t>для родительского чата</a:t>
            </a:r>
            <a:endParaRPr lang="ru-RU" sz="2000" b="1" dirty="0">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ru-RU" sz="2000" b="1" dirty="0" smtClean="0">
                <a:latin typeface="Times New Roman" panose="02020603050405020304" pitchFamily="18" charset="0"/>
                <a:cs typeface="Times New Roman" panose="02020603050405020304" pitchFamily="18" charset="0"/>
              </a:rPr>
              <a:t>Взаимодействие с социальными партнерами</a:t>
            </a:r>
            <a:endParaRPr lang="ru-RU" sz="2000" b="1" dirty="0">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ru-RU" sz="2000" b="1" dirty="0" smtClean="0">
                <a:latin typeface="Times New Roman" panose="02020603050405020304" pitchFamily="18" charset="0"/>
                <a:cs typeface="Times New Roman" panose="02020603050405020304" pitchFamily="18" charset="0"/>
              </a:rPr>
              <a:t>Правильная речь</a:t>
            </a:r>
          </a:p>
          <a:p>
            <a:pPr algn="ctr"/>
            <a:r>
              <a:rPr lang="ru-RU" sz="2000" b="1" dirty="0" smtClean="0">
                <a:latin typeface="Times New Roman" panose="02020603050405020304" pitchFamily="18" charset="0"/>
                <a:cs typeface="Times New Roman" panose="02020603050405020304" pitchFamily="18" charset="0"/>
              </a:rPr>
              <a:t>………..</a:t>
            </a:r>
          </a:p>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8469745" y="2729507"/>
            <a:ext cx="3223000" cy="3477875"/>
          </a:xfrm>
          <a:prstGeom prst="rect">
            <a:avLst/>
          </a:prstGeom>
        </p:spPr>
        <p:txBody>
          <a:bodyPr wrap="square">
            <a:spAutoFit/>
          </a:bodyPr>
          <a:lstStyle/>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Психологи</a:t>
            </a:r>
          </a:p>
          <a:p>
            <a:pPr marL="342900" indent="-342900" algn="ctr">
              <a:buFont typeface="Arial" panose="020B0604020202020204" pitchFamily="34" charset="0"/>
              <a:buChar char="•"/>
            </a:pPr>
            <a:r>
              <a:rPr lang="ru-RU" sz="2000" b="1" dirty="0" smtClean="0">
                <a:latin typeface="Times New Roman" panose="02020603050405020304" pitchFamily="18" charset="0"/>
                <a:cs typeface="Times New Roman" panose="02020603050405020304" pitchFamily="18" charset="0"/>
              </a:rPr>
              <a:t>Умение организовать уголок психологической разгрузки</a:t>
            </a:r>
          </a:p>
          <a:p>
            <a:pPr marL="342900" indent="-342900" algn="ctr">
              <a:buFont typeface="Arial" panose="020B0604020202020204" pitchFamily="34" charset="0"/>
              <a:buChar char="•"/>
            </a:pPr>
            <a:r>
              <a:rPr lang="ru-RU" sz="2000" b="1" dirty="0" smtClean="0">
                <a:latin typeface="Times New Roman" panose="02020603050405020304" pitchFamily="18" charset="0"/>
                <a:cs typeface="Times New Roman" panose="02020603050405020304" pitchFamily="18" charset="0"/>
              </a:rPr>
              <a:t>………..</a:t>
            </a:r>
          </a:p>
          <a:p>
            <a:pPr marL="342900" indent="-342900" algn="ctr">
              <a:buFont typeface="Arial" panose="020B0604020202020204" pitchFamily="34" charset="0"/>
              <a:buChar char="•"/>
            </a:pPr>
            <a:endParaRPr lang="ru-RU" sz="2000" b="1" dirty="0" smtClean="0">
              <a:latin typeface="Times New Roman" panose="02020603050405020304" pitchFamily="18" charset="0"/>
              <a:cs typeface="Times New Roman" panose="02020603050405020304" pitchFamily="18" charset="0"/>
            </a:endParaRPr>
          </a:p>
          <a:p>
            <a:pPr algn="ctr"/>
            <a:endParaRPr lang="ru-RU" sz="2000" b="1" dirty="0">
              <a:solidFill>
                <a:srgbClr val="C00000"/>
              </a:solidFill>
              <a:latin typeface="Times New Roman" panose="02020603050405020304" pitchFamily="18" charset="0"/>
              <a:cs typeface="Times New Roman" panose="02020603050405020304" pitchFamily="18" charset="0"/>
            </a:endParaRPr>
          </a:p>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662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610600" y="6356350"/>
            <a:ext cx="2743200" cy="365125"/>
          </a:xfrm>
        </p:spPr>
        <p:txBody>
          <a:bodyPr/>
          <a:lstStyle/>
          <a:p>
            <a:fld id="{B69A2F11-600D-44D7-A0E2-CE2D3B9D58E9}" type="slidenum">
              <a:rPr lang="ru-RU" smtClean="0"/>
              <a:pPr/>
              <a:t>8</a:t>
            </a:fld>
            <a:endParaRPr lang="ru-RU"/>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9A2F11-600D-44D7-A0E2-CE2D3B9D58E9}"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9A2F11-600D-44D7-A0E2-CE2D3B9D58E9}"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Блок-схема: процесс 8"/>
          <p:cNvSpPr/>
          <p:nvPr/>
        </p:nvSpPr>
        <p:spPr>
          <a:xfrm>
            <a:off x="3003082" y="5515276"/>
            <a:ext cx="5852160" cy="856649"/>
          </a:xfrm>
          <a:prstGeom prst="flowChart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CC"/>
              </a:solidFill>
            </a:endParaRPr>
          </a:p>
        </p:txBody>
      </p:sp>
      <p:sp>
        <p:nvSpPr>
          <p:cNvPr id="11" name="Блок-схема: процесс 10"/>
          <p:cNvSpPr/>
          <p:nvPr/>
        </p:nvSpPr>
        <p:spPr>
          <a:xfrm>
            <a:off x="3003082" y="2683845"/>
            <a:ext cx="5852160" cy="856649"/>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Блок-схема: процесс 11"/>
          <p:cNvSpPr/>
          <p:nvPr/>
        </p:nvSpPr>
        <p:spPr>
          <a:xfrm>
            <a:off x="3003082" y="3623912"/>
            <a:ext cx="5852160" cy="856649"/>
          </a:xfrm>
          <a:prstGeom prst="flowChartProcess">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процесс 12"/>
          <p:cNvSpPr/>
          <p:nvPr/>
        </p:nvSpPr>
        <p:spPr>
          <a:xfrm>
            <a:off x="3003082" y="4538312"/>
            <a:ext cx="5852160" cy="85664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111717" y="114525"/>
            <a:ext cx="8816741" cy="1815882"/>
          </a:xfrm>
          <a:prstGeom prst="rect">
            <a:avLst/>
          </a:prstGeom>
        </p:spPr>
        <p:txBody>
          <a:bodyPr wrap="square">
            <a:spAutoFit/>
          </a:bodyPr>
          <a:lstStyle/>
          <a:p>
            <a:pPr algn="ctr"/>
            <a:r>
              <a:rPr lang="ru-RU" sz="2800" b="1" dirty="0" smtClean="0">
                <a:solidFill>
                  <a:srgbClr val="FF0000"/>
                </a:solidFill>
                <a:latin typeface="Times New Roman" panose="02020603050405020304" pitchFamily="18" charset="0"/>
                <a:cs typeface="Times New Roman" panose="02020603050405020304" pitchFamily="18" charset="0"/>
              </a:rPr>
              <a:t>Что можем дать педагогу на каждом этапе</a:t>
            </a:r>
          </a:p>
          <a:p>
            <a:pPr algn="ctr"/>
            <a:endParaRPr lang="ru-RU" sz="2800" b="1" dirty="0" smtClean="0">
              <a:solidFill>
                <a:srgbClr val="C00000"/>
              </a:solidFill>
              <a:latin typeface="Times New Roman" panose="02020603050405020304" pitchFamily="18" charset="0"/>
              <a:cs typeface="Times New Roman" panose="02020603050405020304" pitchFamily="18" charset="0"/>
            </a:endParaRPr>
          </a:p>
          <a:p>
            <a:pPr algn="ctr"/>
            <a:r>
              <a:rPr lang="ru-RU" sz="2800" dirty="0"/>
              <a:t/>
            </a:r>
            <a:br>
              <a:rPr lang="ru-RU" sz="2800" dirty="0"/>
            </a:b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335152" y="5589657"/>
            <a:ext cx="5082139"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Самоопределение</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Педагог со стажем от 0 до 5 лет</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465096" y="4670989"/>
            <a:ext cx="4908884" cy="707886"/>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Саморазвитие</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Педагог </a:t>
            </a:r>
            <a:r>
              <a:rPr lang="ru-RU" sz="2000" b="1" dirty="0" smtClean="0">
                <a:latin typeface="Times New Roman" panose="02020603050405020304" pitchFamily="18" charset="0"/>
                <a:cs typeface="Times New Roman" panose="02020603050405020304" pitchFamily="18" charset="0"/>
              </a:rPr>
              <a:t>со стажем от </a:t>
            </a:r>
            <a:r>
              <a:rPr lang="ru-RU" sz="2000" b="1" dirty="0">
                <a:latin typeface="Times New Roman" panose="02020603050405020304" pitchFamily="18" charset="0"/>
                <a:cs typeface="Times New Roman" panose="02020603050405020304" pitchFamily="18" charset="0"/>
              </a:rPr>
              <a:t>6 до 15 </a:t>
            </a:r>
            <a:r>
              <a:rPr lang="ru-RU" sz="2000" b="1" dirty="0" smtClean="0">
                <a:latin typeface="Times New Roman" panose="02020603050405020304" pitchFamily="18" charset="0"/>
                <a:cs typeface="Times New Roman" panose="02020603050405020304" pitchFamily="18" charset="0"/>
              </a:rPr>
              <a:t>лет</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3378469" y="3773707"/>
            <a:ext cx="4995511" cy="707886"/>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Самореализация</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Педагог со </a:t>
            </a:r>
            <a:r>
              <a:rPr lang="ru-RU" sz="2000" b="1" dirty="0" smtClean="0">
                <a:latin typeface="Times New Roman" panose="02020603050405020304" pitchFamily="18" charset="0"/>
                <a:cs typeface="Times New Roman" panose="02020603050405020304" pitchFamily="18" charset="0"/>
              </a:rPr>
              <a:t>стажем от </a:t>
            </a:r>
            <a:r>
              <a:rPr lang="ru-RU" sz="2000" b="1" dirty="0">
                <a:latin typeface="Times New Roman" panose="02020603050405020304" pitchFamily="18" charset="0"/>
                <a:cs typeface="Times New Roman" panose="02020603050405020304" pitchFamily="18" charset="0"/>
              </a:rPr>
              <a:t>16 до </a:t>
            </a:r>
            <a:r>
              <a:rPr lang="ru-RU" sz="2000" b="1" dirty="0" smtClean="0">
                <a:latin typeface="Times New Roman" panose="02020603050405020304" pitchFamily="18" charset="0"/>
                <a:cs typeface="Times New Roman" panose="02020603050405020304" pitchFamily="18" charset="0"/>
              </a:rPr>
              <a:t>25 лет</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3465096" y="2758226"/>
            <a:ext cx="4596881"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Педагог со стажем более 25 лет</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Самосовершенствование</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8826366" y="2945331"/>
            <a:ext cx="2204186" cy="3436218"/>
          </a:xfrm>
          <a:custGeom>
            <a:avLst/>
            <a:gdLst>
              <a:gd name="connsiteX0" fmla="*/ 48127 w 2204186"/>
              <a:gd name="connsiteY0" fmla="*/ 0 h 3436218"/>
              <a:gd name="connsiteX1" fmla="*/ 385011 w 2204186"/>
              <a:gd name="connsiteY1" fmla="*/ 9625 h 3436218"/>
              <a:gd name="connsiteX2" fmla="*/ 442762 w 2204186"/>
              <a:gd name="connsiteY2" fmla="*/ 38501 h 3436218"/>
              <a:gd name="connsiteX3" fmla="*/ 529390 w 2204186"/>
              <a:gd name="connsiteY3" fmla="*/ 48126 h 3436218"/>
              <a:gd name="connsiteX4" fmla="*/ 558266 w 2204186"/>
              <a:gd name="connsiteY4" fmla="*/ 57751 h 3436218"/>
              <a:gd name="connsiteX5" fmla="*/ 596767 w 2204186"/>
              <a:gd name="connsiteY5" fmla="*/ 67376 h 3436218"/>
              <a:gd name="connsiteX6" fmla="*/ 567891 w 2204186"/>
              <a:gd name="connsiteY6" fmla="*/ 86627 h 3436218"/>
              <a:gd name="connsiteX7" fmla="*/ 539015 w 2204186"/>
              <a:gd name="connsiteY7" fmla="*/ 38501 h 3436218"/>
              <a:gd name="connsiteX8" fmla="*/ 567891 w 2204186"/>
              <a:gd name="connsiteY8" fmla="*/ 57751 h 3436218"/>
              <a:gd name="connsiteX9" fmla="*/ 596767 w 2204186"/>
              <a:gd name="connsiteY9" fmla="*/ 67376 h 3436218"/>
              <a:gd name="connsiteX10" fmla="*/ 567891 w 2204186"/>
              <a:gd name="connsiteY10" fmla="*/ 231006 h 3436218"/>
              <a:gd name="connsiteX11" fmla="*/ 558266 w 2204186"/>
              <a:gd name="connsiteY11" fmla="*/ 356134 h 3436218"/>
              <a:gd name="connsiteX12" fmla="*/ 548640 w 2204186"/>
              <a:gd name="connsiteY12" fmla="*/ 423511 h 3436218"/>
              <a:gd name="connsiteX13" fmla="*/ 567891 w 2204186"/>
              <a:gd name="connsiteY13" fmla="*/ 519764 h 3436218"/>
              <a:gd name="connsiteX14" fmla="*/ 847023 w 2204186"/>
              <a:gd name="connsiteY14" fmla="*/ 529389 h 3436218"/>
              <a:gd name="connsiteX15" fmla="*/ 904775 w 2204186"/>
              <a:gd name="connsiteY15" fmla="*/ 548640 h 3436218"/>
              <a:gd name="connsiteX16" fmla="*/ 991402 w 2204186"/>
              <a:gd name="connsiteY16" fmla="*/ 567890 h 3436218"/>
              <a:gd name="connsiteX17" fmla="*/ 1001028 w 2204186"/>
              <a:gd name="connsiteY17" fmla="*/ 616016 h 3436218"/>
              <a:gd name="connsiteX18" fmla="*/ 1010653 w 2204186"/>
              <a:gd name="connsiteY18" fmla="*/ 644892 h 3436218"/>
              <a:gd name="connsiteX19" fmla="*/ 1020278 w 2204186"/>
              <a:gd name="connsiteY19" fmla="*/ 712269 h 3436218"/>
              <a:gd name="connsiteX20" fmla="*/ 1039529 w 2204186"/>
              <a:gd name="connsiteY20" fmla="*/ 847023 h 3436218"/>
              <a:gd name="connsiteX21" fmla="*/ 1029903 w 2204186"/>
              <a:gd name="connsiteY21" fmla="*/ 1164656 h 3436218"/>
              <a:gd name="connsiteX22" fmla="*/ 1020278 w 2204186"/>
              <a:gd name="connsiteY22" fmla="*/ 1222408 h 3436218"/>
              <a:gd name="connsiteX23" fmla="*/ 1029903 w 2204186"/>
              <a:gd name="connsiteY23" fmla="*/ 1260909 h 3436218"/>
              <a:gd name="connsiteX24" fmla="*/ 1434165 w 2204186"/>
              <a:gd name="connsiteY24" fmla="*/ 1270534 h 3436218"/>
              <a:gd name="connsiteX25" fmla="*/ 1414914 w 2204186"/>
              <a:gd name="connsiteY25" fmla="*/ 1472665 h 3436218"/>
              <a:gd name="connsiteX26" fmla="*/ 1386038 w 2204186"/>
              <a:gd name="connsiteY26" fmla="*/ 1626669 h 3436218"/>
              <a:gd name="connsiteX27" fmla="*/ 1366788 w 2204186"/>
              <a:gd name="connsiteY27" fmla="*/ 1694046 h 3436218"/>
              <a:gd name="connsiteX28" fmla="*/ 1357162 w 2204186"/>
              <a:gd name="connsiteY28" fmla="*/ 1722922 h 3436218"/>
              <a:gd name="connsiteX29" fmla="*/ 1347537 w 2204186"/>
              <a:gd name="connsiteY29" fmla="*/ 1761423 h 3436218"/>
              <a:gd name="connsiteX30" fmla="*/ 1318661 w 2204186"/>
              <a:gd name="connsiteY30" fmla="*/ 1857675 h 3436218"/>
              <a:gd name="connsiteX31" fmla="*/ 1309036 w 2204186"/>
              <a:gd name="connsiteY31" fmla="*/ 1915427 h 3436218"/>
              <a:gd name="connsiteX32" fmla="*/ 1289786 w 2204186"/>
              <a:gd name="connsiteY32" fmla="*/ 1973178 h 3436218"/>
              <a:gd name="connsiteX33" fmla="*/ 1289786 w 2204186"/>
              <a:gd name="connsiteY33" fmla="*/ 2117557 h 3436218"/>
              <a:gd name="connsiteX34" fmla="*/ 1318661 w 2204186"/>
              <a:gd name="connsiteY34" fmla="*/ 2107932 h 3436218"/>
              <a:gd name="connsiteX35" fmla="*/ 1347537 w 2204186"/>
              <a:gd name="connsiteY35" fmla="*/ 2088682 h 3436218"/>
              <a:gd name="connsiteX36" fmla="*/ 1819175 w 2204186"/>
              <a:gd name="connsiteY36" fmla="*/ 2098307 h 3436218"/>
              <a:gd name="connsiteX37" fmla="*/ 1848051 w 2204186"/>
              <a:gd name="connsiteY37" fmla="*/ 2107932 h 3436218"/>
              <a:gd name="connsiteX38" fmla="*/ 1857676 w 2204186"/>
              <a:gd name="connsiteY38" fmla="*/ 2329313 h 3436218"/>
              <a:gd name="connsiteX39" fmla="*/ 1886552 w 2204186"/>
              <a:gd name="connsiteY39" fmla="*/ 2415941 h 3436218"/>
              <a:gd name="connsiteX40" fmla="*/ 1896177 w 2204186"/>
              <a:gd name="connsiteY40" fmla="*/ 2483317 h 3436218"/>
              <a:gd name="connsiteX41" fmla="*/ 1905802 w 2204186"/>
              <a:gd name="connsiteY41" fmla="*/ 2733574 h 3436218"/>
              <a:gd name="connsiteX42" fmla="*/ 1963554 w 2204186"/>
              <a:gd name="connsiteY42" fmla="*/ 2743200 h 3436218"/>
              <a:gd name="connsiteX43" fmla="*/ 2079057 w 2204186"/>
              <a:gd name="connsiteY43" fmla="*/ 2781701 h 3436218"/>
              <a:gd name="connsiteX44" fmla="*/ 2117558 w 2204186"/>
              <a:gd name="connsiteY44" fmla="*/ 2800951 h 3436218"/>
              <a:gd name="connsiteX45" fmla="*/ 2204186 w 2204186"/>
              <a:gd name="connsiteY45" fmla="*/ 2810576 h 3436218"/>
              <a:gd name="connsiteX46" fmla="*/ 2194560 w 2204186"/>
              <a:gd name="connsiteY46" fmla="*/ 3012707 h 3436218"/>
              <a:gd name="connsiteX47" fmla="*/ 2175310 w 2204186"/>
              <a:gd name="connsiteY47" fmla="*/ 3051208 h 3436218"/>
              <a:gd name="connsiteX48" fmla="*/ 2165685 w 2204186"/>
              <a:gd name="connsiteY48" fmla="*/ 3080084 h 3436218"/>
              <a:gd name="connsiteX49" fmla="*/ 2156059 w 2204186"/>
              <a:gd name="connsiteY49" fmla="*/ 3147461 h 3436218"/>
              <a:gd name="connsiteX50" fmla="*/ 2165685 w 2204186"/>
              <a:gd name="connsiteY50" fmla="*/ 3253338 h 3436218"/>
              <a:gd name="connsiteX51" fmla="*/ 2011680 w 2204186"/>
              <a:gd name="connsiteY51" fmla="*/ 3262964 h 3436218"/>
              <a:gd name="connsiteX52" fmla="*/ 1963554 w 2204186"/>
              <a:gd name="connsiteY52" fmla="*/ 3272589 h 3436218"/>
              <a:gd name="connsiteX53" fmla="*/ 1896177 w 2204186"/>
              <a:gd name="connsiteY53" fmla="*/ 3282214 h 3436218"/>
              <a:gd name="connsiteX54" fmla="*/ 1828800 w 2204186"/>
              <a:gd name="connsiteY54" fmla="*/ 3301465 h 3436218"/>
              <a:gd name="connsiteX55" fmla="*/ 1684421 w 2204186"/>
              <a:gd name="connsiteY55" fmla="*/ 3320715 h 3436218"/>
              <a:gd name="connsiteX56" fmla="*/ 1280160 w 2204186"/>
              <a:gd name="connsiteY56" fmla="*/ 3311090 h 3436218"/>
              <a:gd name="connsiteX57" fmla="*/ 1183908 w 2204186"/>
              <a:gd name="connsiteY57" fmla="*/ 3282214 h 3436218"/>
              <a:gd name="connsiteX58" fmla="*/ 1087655 w 2204186"/>
              <a:gd name="connsiteY58" fmla="*/ 3272589 h 3436218"/>
              <a:gd name="connsiteX59" fmla="*/ 875899 w 2204186"/>
              <a:gd name="connsiteY59" fmla="*/ 3282214 h 3436218"/>
              <a:gd name="connsiteX60" fmla="*/ 789272 w 2204186"/>
              <a:gd name="connsiteY60" fmla="*/ 3301465 h 3436218"/>
              <a:gd name="connsiteX61" fmla="*/ 702645 w 2204186"/>
              <a:gd name="connsiteY61" fmla="*/ 3330341 h 3436218"/>
              <a:gd name="connsiteX62" fmla="*/ 375386 w 2204186"/>
              <a:gd name="connsiteY62" fmla="*/ 3349591 h 3436218"/>
              <a:gd name="connsiteX63" fmla="*/ 308009 w 2204186"/>
              <a:gd name="connsiteY63" fmla="*/ 3368842 h 3436218"/>
              <a:gd name="connsiteX64" fmla="*/ 279133 w 2204186"/>
              <a:gd name="connsiteY64" fmla="*/ 3397717 h 3436218"/>
              <a:gd name="connsiteX65" fmla="*/ 250257 w 2204186"/>
              <a:gd name="connsiteY65" fmla="*/ 3407343 h 3436218"/>
              <a:gd name="connsiteX66" fmla="*/ 192506 w 2204186"/>
              <a:gd name="connsiteY66" fmla="*/ 3436218 h 3436218"/>
              <a:gd name="connsiteX67" fmla="*/ 86628 w 2204186"/>
              <a:gd name="connsiteY67" fmla="*/ 3426593 h 3436218"/>
              <a:gd name="connsiteX68" fmla="*/ 9626 w 2204186"/>
              <a:gd name="connsiteY68" fmla="*/ 3397717 h 3436218"/>
              <a:gd name="connsiteX69" fmla="*/ 0 w 2204186"/>
              <a:gd name="connsiteY69" fmla="*/ 3397717 h 343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04186" h="3436218">
                <a:moveTo>
                  <a:pt x="48127" y="0"/>
                </a:moveTo>
                <a:cubicBezTo>
                  <a:pt x="160422" y="3208"/>
                  <a:pt x="272826" y="3721"/>
                  <a:pt x="385011" y="9625"/>
                </a:cubicBezTo>
                <a:cubicBezTo>
                  <a:pt x="437288" y="12376"/>
                  <a:pt x="391277" y="25630"/>
                  <a:pt x="442762" y="38501"/>
                </a:cubicBezTo>
                <a:cubicBezTo>
                  <a:pt x="470948" y="45548"/>
                  <a:pt x="500514" y="44918"/>
                  <a:pt x="529390" y="48126"/>
                </a:cubicBezTo>
                <a:cubicBezTo>
                  <a:pt x="539015" y="51334"/>
                  <a:pt x="548510" y="54964"/>
                  <a:pt x="558266" y="57751"/>
                </a:cubicBezTo>
                <a:cubicBezTo>
                  <a:pt x="570986" y="61385"/>
                  <a:pt x="592584" y="54826"/>
                  <a:pt x="596767" y="67376"/>
                </a:cubicBezTo>
                <a:cubicBezTo>
                  <a:pt x="600425" y="78351"/>
                  <a:pt x="577516" y="80210"/>
                  <a:pt x="567891" y="86627"/>
                </a:cubicBezTo>
                <a:cubicBezTo>
                  <a:pt x="501697" y="42498"/>
                  <a:pt x="488190" y="55442"/>
                  <a:pt x="539015" y="38501"/>
                </a:cubicBezTo>
                <a:cubicBezTo>
                  <a:pt x="548640" y="44918"/>
                  <a:pt x="557544" y="52578"/>
                  <a:pt x="567891" y="57751"/>
                </a:cubicBezTo>
                <a:cubicBezTo>
                  <a:pt x="576966" y="62288"/>
                  <a:pt x="596767" y="57230"/>
                  <a:pt x="596767" y="67376"/>
                </a:cubicBezTo>
                <a:cubicBezTo>
                  <a:pt x="596767" y="122762"/>
                  <a:pt x="567891" y="231006"/>
                  <a:pt x="567891" y="231006"/>
                </a:cubicBezTo>
                <a:cubicBezTo>
                  <a:pt x="564683" y="272715"/>
                  <a:pt x="562429" y="314509"/>
                  <a:pt x="558266" y="356134"/>
                </a:cubicBezTo>
                <a:cubicBezTo>
                  <a:pt x="556008" y="378708"/>
                  <a:pt x="547308" y="400863"/>
                  <a:pt x="548640" y="423511"/>
                </a:cubicBezTo>
                <a:cubicBezTo>
                  <a:pt x="550561" y="456174"/>
                  <a:pt x="537055" y="508822"/>
                  <a:pt x="567891" y="519764"/>
                </a:cubicBezTo>
                <a:cubicBezTo>
                  <a:pt x="655630" y="550897"/>
                  <a:pt x="753979" y="526181"/>
                  <a:pt x="847023" y="529389"/>
                </a:cubicBezTo>
                <a:cubicBezTo>
                  <a:pt x="866274" y="535806"/>
                  <a:pt x="884877" y="544660"/>
                  <a:pt x="904775" y="548640"/>
                </a:cubicBezTo>
                <a:cubicBezTo>
                  <a:pt x="965873" y="560859"/>
                  <a:pt x="937030" y="554297"/>
                  <a:pt x="991402" y="567890"/>
                </a:cubicBezTo>
                <a:cubicBezTo>
                  <a:pt x="994611" y="583932"/>
                  <a:pt x="997060" y="600145"/>
                  <a:pt x="1001028" y="616016"/>
                </a:cubicBezTo>
                <a:cubicBezTo>
                  <a:pt x="1003489" y="625859"/>
                  <a:pt x="1008663" y="634943"/>
                  <a:pt x="1010653" y="644892"/>
                </a:cubicBezTo>
                <a:cubicBezTo>
                  <a:pt x="1015102" y="667138"/>
                  <a:pt x="1016828" y="689846"/>
                  <a:pt x="1020278" y="712269"/>
                </a:cubicBezTo>
                <a:cubicBezTo>
                  <a:pt x="1038784" y="832560"/>
                  <a:pt x="1021348" y="701583"/>
                  <a:pt x="1039529" y="847023"/>
                </a:cubicBezTo>
                <a:cubicBezTo>
                  <a:pt x="1036320" y="952901"/>
                  <a:pt x="1035328" y="1058869"/>
                  <a:pt x="1029903" y="1164656"/>
                </a:cubicBezTo>
                <a:cubicBezTo>
                  <a:pt x="1028903" y="1184147"/>
                  <a:pt x="1020278" y="1202892"/>
                  <a:pt x="1020278" y="1222408"/>
                </a:cubicBezTo>
                <a:cubicBezTo>
                  <a:pt x="1020278" y="1235637"/>
                  <a:pt x="1016763" y="1259381"/>
                  <a:pt x="1029903" y="1260909"/>
                </a:cubicBezTo>
                <a:cubicBezTo>
                  <a:pt x="1163793" y="1276477"/>
                  <a:pt x="1299411" y="1267326"/>
                  <a:pt x="1434165" y="1270534"/>
                </a:cubicBezTo>
                <a:cubicBezTo>
                  <a:pt x="1427748" y="1337911"/>
                  <a:pt x="1426041" y="1405904"/>
                  <a:pt x="1414914" y="1472665"/>
                </a:cubicBezTo>
                <a:cubicBezTo>
                  <a:pt x="1408168" y="1513142"/>
                  <a:pt x="1395271" y="1594351"/>
                  <a:pt x="1386038" y="1626669"/>
                </a:cubicBezTo>
                <a:cubicBezTo>
                  <a:pt x="1379621" y="1649128"/>
                  <a:pt x="1373500" y="1671673"/>
                  <a:pt x="1366788" y="1694046"/>
                </a:cubicBezTo>
                <a:cubicBezTo>
                  <a:pt x="1363873" y="1703764"/>
                  <a:pt x="1359949" y="1713166"/>
                  <a:pt x="1357162" y="1722922"/>
                </a:cubicBezTo>
                <a:cubicBezTo>
                  <a:pt x="1353528" y="1735642"/>
                  <a:pt x="1351338" y="1748752"/>
                  <a:pt x="1347537" y="1761423"/>
                </a:cubicBezTo>
                <a:cubicBezTo>
                  <a:pt x="1332810" y="1810515"/>
                  <a:pt x="1327533" y="1813315"/>
                  <a:pt x="1318661" y="1857675"/>
                </a:cubicBezTo>
                <a:cubicBezTo>
                  <a:pt x="1314833" y="1876812"/>
                  <a:pt x="1313769" y="1896493"/>
                  <a:pt x="1309036" y="1915427"/>
                </a:cubicBezTo>
                <a:cubicBezTo>
                  <a:pt x="1304115" y="1935113"/>
                  <a:pt x="1289786" y="1973178"/>
                  <a:pt x="1289786" y="1973178"/>
                </a:cubicBezTo>
                <a:cubicBezTo>
                  <a:pt x="1287941" y="1989785"/>
                  <a:pt x="1268709" y="2091211"/>
                  <a:pt x="1289786" y="2117557"/>
                </a:cubicBezTo>
                <a:cubicBezTo>
                  <a:pt x="1296124" y="2125479"/>
                  <a:pt x="1309586" y="2112469"/>
                  <a:pt x="1318661" y="2107932"/>
                </a:cubicBezTo>
                <a:cubicBezTo>
                  <a:pt x="1329008" y="2102759"/>
                  <a:pt x="1337912" y="2095099"/>
                  <a:pt x="1347537" y="2088682"/>
                </a:cubicBezTo>
                <a:lnTo>
                  <a:pt x="1819175" y="2098307"/>
                </a:lnTo>
                <a:cubicBezTo>
                  <a:pt x="1829313" y="2098697"/>
                  <a:pt x="1846383" y="2097924"/>
                  <a:pt x="1848051" y="2107932"/>
                </a:cubicBezTo>
                <a:cubicBezTo>
                  <a:pt x="1860194" y="2180790"/>
                  <a:pt x="1852594" y="2255625"/>
                  <a:pt x="1857676" y="2329313"/>
                </a:cubicBezTo>
                <a:cubicBezTo>
                  <a:pt x="1861666" y="2387171"/>
                  <a:pt x="1860943" y="2377528"/>
                  <a:pt x="1886552" y="2415941"/>
                </a:cubicBezTo>
                <a:cubicBezTo>
                  <a:pt x="1889760" y="2438400"/>
                  <a:pt x="1894805" y="2460672"/>
                  <a:pt x="1896177" y="2483317"/>
                </a:cubicBezTo>
                <a:cubicBezTo>
                  <a:pt x="1901227" y="2566645"/>
                  <a:pt x="1884852" y="2652765"/>
                  <a:pt x="1905802" y="2733574"/>
                </a:cubicBezTo>
                <a:cubicBezTo>
                  <a:pt x="1910700" y="2752466"/>
                  <a:pt x="1944750" y="2737977"/>
                  <a:pt x="1963554" y="2743200"/>
                </a:cubicBezTo>
                <a:cubicBezTo>
                  <a:pt x="2002657" y="2754062"/>
                  <a:pt x="2042758" y="2763552"/>
                  <a:pt x="2079057" y="2781701"/>
                </a:cubicBezTo>
                <a:cubicBezTo>
                  <a:pt x="2091891" y="2788118"/>
                  <a:pt x="2103577" y="2797725"/>
                  <a:pt x="2117558" y="2800951"/>
                </a:cubicBezTo>
                <a:cubicBezTo>
                  <a:pt x="2145868" y="2807484"/>
                  <a:pt x="2175310" y="2807368"/>
                  <a:pt x="2204186" y="2810576"/>
                </a:cubicBezTo>
                <a:cubicBezTo>
                  <a:pt x="2200977" y="2877953"/>
                  <a:pt x="2202597" y="2945734"/>
                  <a:pt x="2194560" y="3012707"/>
                </a:cubicBezTo>
                <a:cubicBezTo>
                  <a:pt x="2192850" y="3026953"/>
                  <a:pt x="2180962" y="3038020"/>
                  <a:pt x="2175310" y="3051208"/>
                </a:cubicBezTo>
                <a:cubicBezTo>
                  <a:pt x="2171313" y="3060534"/>
                  <a:pt x="2168893" y="3070459"/>
                  <a:pt x="2165685" y="3080084"/>
                </a:cubicBezTo>
                <a:cubicBezTo>
                  <a:pt x="2162476" y="3102543"/>
                  <a:pt x="2156059" y="3124774"/>
                  <a:pt x="2156059" y="3147461"/>
                </a:cubicBezTo>
                <a:cubicBezTo>
                  <a:pt x="2156059" y="3182899"/>
                  <a:pt x="2193357" y="3231200"/>
                  <a:pt x="2165685" y="3253338"/>
                </a:cubicBezTo>
                <a:cubicBezTo>
                  <a:pt x="2125521" y="3285469"/>
                  <a:pt x="2063015" y="3259755"/>
                  <a:pt x="2011680" y="3262964"/>
                </a:cubicBezTo>
                <a:cubicBezTo>
                  <a:pt x="1995638" y="3266172"/>
                  <a:pt x="1979691" y="3269900"/>
                  <a:pt x="1963554" y="3272589"/>
                </a:cubicBezTo>
                <a:cubicBezTo>
                  <a:pt x="1941176" y="3276319"/>
                  <a:pt x="1918423" y="3277765"/>
                  <a:pt x="1896177" y="3282214"/>
                </a:cubicBezTo>
                <a:cubicBezTo>
                  <a:pt x="1804670" y="3300516"/>
                  <a:pt x="1942442" y="3283522"/>
                  <a:pt x="1828800" y="3301465"/>
                </a:cubicBezTo>
                <a:cubicBezTo>
                  <a:pt x="1780842" y="3309037"/>
                  <a:pt x="1732547" y="3314298"/>
                  <a:pt x="1684421" y="3320715"/>
                </a:cubicBezTo>
                <a:lnTo>
                  <a:pt x="1280160" y="3311090"/>
                </a:lnTo>
                <a:cubicBezTo>
                  <a:pt x="1134348" y="3305015"/>
                  <a:pt x="1294204" y="3305849"/>
                  <a:pt x="1183908" y="3282214"/>
                </a:cubicBezTo>
                <a:cubicBezTo>
                  <a:pt x="1152379" y="3275458"/>
                  <a:pt x="1119739" y="3275797"/>
                  <a:pt x="1087655" y="3272589"/>
                </a:cubicBezTo>
                <a:cubicBezTo>
                  <a:pt x="1017070" y="3275797"/>
                  <a:pt x="946364" y="3276994"/>
                  <a:pt x="875899" y="3282214"/>
                </a:cubicBezTo>
                <a:cubicBezTo>
                  <a:pt x="866096" y="3282940"/>
                  <a:pt x="802167" y="3297167"/>
                  <a:pt x="789272" y="3301465"/>
                </a:cubicBezTo>
                <a:cubicBezTo>
                  <a:pt x="752846" y="3313607"/>
                  <a:pt x="739545" y="3325728"/>
                  <a:pt x="702645" y="3330341"/>
                </a:cubicBezTo>
                <a:cubicBezTo>
                  <a:pt x="614121" y="3341407"/>
                  <a:pt x="447616" y="3346308"/>
                  <a:pt x="375386" y="3349591"/>
                </a:cubicBezTo>
                <a:cubicBezTo>
                  <a:pt x="370247" y="3350876"/>
                  <a:pt x="316297" y="3363317"/>
                  <a:pt x="308009" y="3368842"/>
                </a:cubicBezTo>
                <a:cubicBezTo>
                  <a:pt x="296683" y="3376393"/>
                  <a:pt x="290459" y="3390166"/>
                  <a:pt x="279133" y="3397717"/>
                </a:cubicBezTo>
                <a:cubicBezTo>
                  <a:pt x="270691" y="3403345"/>
                  <a:pt x="259332" y="3402806"/>
                  <a:pt x="250257" y="3407343"/>
                </a:cubicBezTo>
                <a:cubicBezTo>
                  <a:pt x="175627" y="3444658"/>
                  <a:pt x="265080" y="3412027"/>
                  <a:pt x="192506" y="3436218"/>
                </a:cubicBezTo>
                <a:cubicBezTo>
                  <a:pt x="157213" y="3433010"/>
                  <a:pt x="121710" y="3431605"/>
                  <a:pt x="86628" y="3426593"/>
                </a:cubicBezTo>
                <a:cubicBezTo>
                  <a:pt x="74796" y="3424903"/>
                  <a:pt x="10235" y="3397920"/>
                  <a:pt x="9626" y="3397717"/>
                </a:cubicBezTo>
                <a:cubicBezTo>
                  <a:pt x="6582" y="3396702"/>
                  <a:pt x="3209" y="3397717"/>
                  <a:pt x="0" y="3397717"/>
                </a:cubicBezTo>
              </a:path>
            </a:pathLst>
          </a:cu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229353" y="705999"/>
            <a:ext cx="2981436" cy="2677656"/>
          </a:xfrm>
          <a:prstGeom prst="rect">
            <a:avLst/>
          </a:prstGeom>
        </p:spPr>
        <p:txBody>
          <a:bodyPr wrap="square">
            <a:spAutoFit/>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Если ты успешен на текущей позиции – жми на кнопку </a:t>
            </a:r>
          </a:p>
          <a:p>
            <a:pPr algn="ctr"/>
            <a:r>
              <a:rPr lang="ru-RU" sz="2800" dirty="0"/>
              <a:t/>
            </a:r>
            <a:br>
              <a:rPr lang="ru-RU" sz="2800" dirty="0"/>
            </a:br>
            <a:endParaRPr lang="ru-RU" sz="2800" b="1" dirty="0">
              <a:solidFill>
                <a:srgbClr val="C00000"/>
              </a:solidFill>
              <a:latin typeface="Times New Roman" panose="02020603050405020304" pitchFamily="18" charset="0"/>
              <a:cs typeface="Times New Roman" panose="02020603050405020304" pitchFamily="18" charset="0"/>
            </a:endParaRPr>
          </a:p>
        </p:txBody>
      </p:sp>
      <p:pic>
        <p:nvPicPr>
          <p:cNvPr id="30" name="Picture 2" descr="C:\Users\Admin\Desktop\1676571400_gas-kvas-com-p-risunok-psikholog-v-detskom-sadu-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765" y="5024932"/>
            <a:ext cx="1255820" cy="941866"/>
          </a:xfrm>
          <a:prstGeom prst="rect">
            <a:avLst/>
          </a:prstGeom>
          <a:noFill/>
          <a:extLst>
            <a:ext uri="{909E8E84-426E-40DD-AFC4-6F175D3DCCD1}">
              <a14:hiddenFill xmlns:a14="http://schemas.microsoft.com/office/drawing/2010/main">
                <a:solidFill>
                  <a:srgbClr val="FFFFFF"/>
                </a:solidFill>
              </a14:hiddenFill>
            </a:ext>
          </a:extLst>
        </p:spPr>
      </p:pic>
      <p:sp>
        <p:nvSpPr>
          <p:cNvPr id="29" name="Полилиния 28"/>
          <p:cNvSpPr/>
          <p:nvPr/>
        </p:nvSpPr>
        <p:spPr>
          <a:xfrm>
            <a:off x="1377017" y="2473693"/>
            <a:ext cx="1645316" cy="3907856"/>
          </a:xfrm>
          <a:custGeom>
            <a:avLst/>
            <a:gdLst>
              <a:gd name="connsiteX0" fmla="*/ 1606815 w 1645316"/>
              <a:gd name="connsiteY0" fmla="*/ 3830854 h 3907856"/>
              <a:gd name="connsiteX1" fmla="*/ 1616440 w 1645316"/>
              <a:gd name="connsiteY1" fmla="*/ 3609473 h 3907856"/>
              <a:gd name="connsiteX2" fmla="*/ 1597189 w 1645316"/>
              <a:gd name="connsiteY2" fmla="*/ 3311090 h 3907856"/>
              <a:gd name="connsiteX3" fmla="*/ 1577939 w 1645316"/>
              <a:gd name="connsiteY3" fmla="*/ 3262964 h 3907856"/>
              <a:gd name="connsiteX4" fmla="*/ 1568314 w 1645316"/>
              <a:gd name="connsiteY4" fmla="*/ 3205212 h 3907856"/>
              <a:gd name="connsiteX5" fmla="*/ 1558688 w 1645316"/>
              <a:gd name="connsiteY5" fmla="*/ 2387065 h 3907856"/>
              <a:gd name="connsiteX6" fmla="*/ 1539438 w 1645316"/>
              <a:gd name="connsiteY6" fmla="*/ 2242686 h 3907856"/>
              <a:gd name="connsiteX7" fmla="*/ 1549063 w 1645316"/>
              <a:gd name="connsiteY7" fmla="*/ 1665170 h 3907856"/>
              <a:gd name="connsiteX8" fmla="*/ 1558688 w 1645316"/>
              <a:gd name="connsiteY8" fmla="*/ 1617044 h 3907856"/>
              <a:gd name="connsiteX9" fmla="*/ 1568314 w 1645316"/>
              <a:gd name="connsiteY9" fmla="*/ 1588168 h 3907856"/>
              <a:gd name="connsiteX10" fmla="*/ 1587564 w 1645316"/>
              <a:gd name="connsiteY10" fmla="*/ 1511166 h 3907856"/>
              <a:gd name="connsiteX11" fmla="*/ 1597189 w 1645316"/>
              <a:gd name="connsiteY11" fmla="*/ 1463040 h 3907856"/>
              <a:gd name="connsiteX12" fmla="*/ 1616440 w 1645316"/>
              <a:gd name="connsiteY12" fmla="*/ 1405288 h 3907856"/>
              <a:gd name="connsiteX13" fmla="*/ 1635690 w 1645316"/>
              <a:gd name="connsiteY13" fmla="*/ 1347536 h 3907856"/>
              <a:gd name="connsiteX14" fmla="*/ 1645316 w 1645316"/>
              <a:gd name="connsiteY14" fmla="*/ 1318661 h 3907856"/>
              <a:gd name="connsiteX15" fmla="*/ 1635690 w 1645316"/>
              <a:gd name="connsiteY15" fmla="*/ 462012 h 3907856"/>
              <a:gd name="connsiteX16" fmla="*/ 1626065 w 1645316"/>
              <a:gd name="connsiteY16" fmla="*/ 423511 h 3907856"/>
              <a:gd name="connsiteX17" fmla="*/ 1606815 w 1645316"/>
              <a:gd name="connsiteY17" fmla="*/ 385010 h 3907856"/>
              <a:gd name="connsiteX18" fmla="*/ 1568314 w 1645316"/>
              <a:gd name="connsiteY18" fmla="*/ 298383 h 3907856"/>
              <a:gd name="connsiteX19" fmla="*/ 1558688 w 1645316"/>
              <a:gd name="connsiteY19" fmla="*/ 211755 h 3907856"/>
              <a:gd name="connsiteX20" fmla="*/ 1549063 w 1645316"/>
              <a:gd name="connsiteY20" fmla="*/ 182880 h 3907856"/>
              <a:gd name="connsiteX21" fmla="*/ 1539438 w 1645316"/>
              <a:gd name="connsiteY21" fmla="*/ 105878 h 3907856"/>
              <a:gd name="connsiteX22" fmla="*/ 1529812 w 1645316"/>
              <a:gd name="connsiteY22" fmla="*/ 38501 h 3907856"/>
              <a:gd name="connsiteX23" fmla="*/ 1520187 w 1645316"/>
              <a:gd name="connsiteY23" fmla="*/ 0 h 3907856"/>
              <a:gd name="connsiteX24" fmla="*/ 471034 w 1645316"/>
              <a:gd name="connsiteY24" fmla="*/ 9625 h 3907856"/>
              <a:gd name="connsiteX25" fmla="*/ 278528 w 1645316"/>
              <a:gd name="connsiteY25" fmla="*/ 28875 h 3907856"/>
              <a:gd name="connsiteX26" fmla="*/ 182276 w 1645316"/>
              <a:gd name="connsiteY26" fmla="*/ 48126 h 3907856"/>
              <a:gd name="connsiteX27" fmla="*/ 163025 w 1645316"/>
              <a:gd name="connsiteY27" fmla="*/ 125128 h 3907856"/>
              <a:gd name="connsiteX28" fmla="*/ 153400 w 1645316"/>
              <a:gd name="connsiteY28" fmla="*/ 211755 h 3907856"/>
              <a:gd name="connsiteX29" fmla="*/ 143775 w 1645316"/>
              <a:gd name="connsiteY29" fmla="*/ 259882 h 3907856"/>
              <a:gd name="connsiteX30" fmla="*/ 134149 w 1645316"/>
              <a:gd name="connsiteY30" fmla="*/ 317633 h 3907856"/>
              <a:gd name="connsiteX31" fmla="*/ 114899 w 1645316"/>
              <a:gd name="connsiteY31" fmla="*/ 635267 h 3907856"/>
              <a:gd name="connsiteX32" fmla="*/ 105274 w 1645316"/>
              <a:gd name="connsiteY32" fmla="*/ 693019 h 3907856"/>
              <a:gd name="connsiteX33" fmla="*/ 95648 w 1645316"/>
              <a:gd name="connsiteY33" fmla="*/ 789271 h 3907856"/>
              <a:gd name="connsiteX34" fmla="*/ 76398 w 1645316"/>
              <a:gd name="connsiteY34" fmla="*/ 866273 h 3907856"/>
              <a:gd name="connsiteX35" fmla="*/ 66772 w 1645316"/>
              <a:gd name="connsiteY35" fmla="*/ 952901 h 3907856"/>
              <a:gd name="connsiteX36" fmla="*/ 57147 w 1645316"/>
              <a:gd name="connsiteY36" fmla="*/ 1049153 h 3907856"/>
              <a:gd name="connsiteX37" fmla="*/ 37897 w 1645316"/>
              <a:gd name="connsiteY37" fmla="*/ 1126155 h 3907856"/>
              <a:gd name="connsiteX38" fmla="*/ 37897 w 1645316"/>
              <a:gd name="connsiteY38" fmla="*/ 3628724 h 3907856"/>
              <a:gd name="connsiteX39" fmla="*/ 47522 w 1645316"/>
              <a:gd name="connsiteY39" fmla="*/ 3696101 h 3907856"/>
              <a:gd name="connsiteX40" fmla="*/ 57147 w 1645316"/>
              <a:gd name="connsiteY40" fmla="*/ 3773103 h 3907856"/>
              <a:gd name="connsiteX41" fmla="*/ 66772 w 1645316"/>
              <a:gd name="connsiteY41" fmla="*/ 3801979 h 3907856"/>
              <a:gd name="connsiteX42" fmla="*/ 95648 w 1645316"/>
              <a:gd name="connsiteY42" fmla="*/ 3821229 h 3907856"/>
              <a:gd name="connsiteX43" fmla="*/ 403657 w 1645316"/>
              <a:gd name="connsiteY43" fmla="*/ 3801979 h 3907856"/>
              <a:gd name="connsiteX44" fmla="*/ 432532 w 1645316"/>
              <a:gd name="connsiteY44" fmla="*/ 3782728 h 3907856"/>
              <a:gd name="connsiteX45" fmla="*/ 499909 w 1645316"/>
              <a:gd name="connsiteY45" fmla="*/ 3773103 h 3907856"/>
              <a:gd name="connsiteX46" fmla="*/ 634663 w 1645316"/>
              <a:gd name="connsiteY46" fmla="*/ 3782728 h 3907856"/>
              <a:gd name="connsiteX47" fmla="*/ 673164 w 1645316"/>
              <a:gd name="connsiteY47" fmla="*/ 3801979 h 3907856"/>
              <a:gd name="connsiteX48" fmla="*/ 730916 w 1645316"/>
              <a:gd name="connsiteY48" fmla="*/ 3821229 h 3907856"/>
              <a:gd name="connsiteX49" fmla="*/ 836794 w 1645316"/>
              <a:gd name="connsiteY49" fmla="*/ 3830854 h 3907856"/>
              <a:gd name="connsiteX50" fmla="*/ 1010048 w 1645316"/>
              <a:gd name="connsiteY50" fmla="*/ 3850105 h 3907856"/>
              <a:gd name="connsiteX51" fmla="*/ 1058175 w 1645316"/>
              <a:gd name="connsiteY51" fmla="*/ 3859730 h 3907856"/>
              <a:gd name="connsiteX52" fmla="*/ 1144802 w 1645316"/>
              <a:gd name="connsiteY52" fmla="*/ 3869355 h 3907856"/>
              <a:gd name="connsiteX53" fmla="*/ 1221804 w 1645316"/>
              <a:gd name="connsiteY53" fmla="*/ 3888606 h 3907856"/>
              <a:gd name="connsiteX54" fmla="*/ 1279556 w 1645316"/>
              <a:gd name="connsiteY54" fmla="*/ 3907856 h 3907856"/>
              <a:gd name="connsiteX55" fmla="*/ 1568314 w 1645316"/>
              <a:gd name="connsiteY55" fmla="*/ 3898231 h 3907856"/>
              <a:gd name="connsiteX56" fmla="*/ 1597189 w 1645316"/>
              <a:gd name="connsiteY56" fmla="*/ 3878981 h 3907856"/>
              <a:gd name="connsiteX57" fmla="*/ 1558688 w 1645316"/>
              <a:gd name="connsiteY57" fmla="*/ 3869355 h 3907856"/>
              <a:gd name="connsiteX58" fmla="*/ 1520187 w 1645316"/>
              <a:gd name="connsiteY58" fmla="*/ 3888606 h 3907856"/>
              <a:gd name="connsiteX59" fmla="*/ 1500937 w 1645316"/>
              <a:gd name="connsiteY59" fmla="*/ 3859730 h 3907856"/>
              <a:gd name="connsiteX60" fmla="*/ 1491311 w 1645316"/>
              <a:gd name="connsiteY60" fmla="*/ 3821229 h 3907856"/>
              <a:gd name="connsiteX61" fmla="*/ 1472061 w 1645316"/>
              <a:gd name="connsiteY61" fmla="*/ 3782728 h 3907856"/>
              <a:gd name="connsiteX62" fmla="*/ 1462436 w 1645316"/>
              <a:gd name="connsiteY62" fmla="*/ 3744227 h 3907856"/>
              <a:gd name="connsiteX63" fmla="*/ 1452810 w 1645316"/>
              <a:gd name="connsiteY63" fmla="*/ 3715351 h 3907856"/>
              <a:gd name="connsiteX64" fmla="*/ 1443185 w 1645316"/>
              <a:gd name="connsiteY64" fmla="*/ 3657600 h 3907856"/>
              <a:gd name="connsiteX65" fmla="*/ 1433560 w 1645316"/>
              <a:gd name="connsiteY65" fmla="*/ 3628724 h 3907856"/>
              <a:gd name="connsiteX66" fmla="*/ 1452810 w 1645316"/>
              <a:gd name="connsiteY66" fmla="*/ 3070459 h 3907856"/>
              <a:gd name="connsiteX67" fmla="*/ 1452810 w 1645316"/>
              <a:gd name="connsiteY67" fmla="*/ 2541069 h 3907856"/>
              <a:gd name="connsiteX68" fmla="*/ 1423935 w 1645316"/>
              <a:gd name="connsiteY68" fmla="*/ 2483318 h 3907856"/>
              <a:gd name="connsiteX69" fmla="*/ 1404684 w 1645316"/>
              <a:gd name="connsiteY69" fmla="*/ 2425566 h 3907856"/>
              <a:gd name="connsiteX70" fmla="*/ 1395059 w 1645316"/>
              <a:gd name="connsiteY70" fmla="*/ 2396690 h 3907856"/>
              <a:gd name="connsiteX71" fmla="*/ 1385434 w 1645316"/>
              <a:gd name="connsiteY71" fmla="*/ 2367814 h 3907856"/>
              <a:gd name="connsiteX72" fmla="*/ 1375808 w 1645316"/>
              <a:gd name="connsiteY72" fmla="*/ 2300438 h 3907856"/>
              <a:gd name="connsiteX73" fmla="*/ 884920 w 1645316"/>
              <a:gd name="connsiteY73" fmla="*/ 2290812 h 3907856"/>
              <a:gd name="connsiteX74" fmla="*/ 615412 w 1645316"/>
              <a:gd name="connsiteY74" fmla="*/ 2281187 h 3907856"/>
              <a:gd name="connsiteX75" fmla="*/ 499909 w 1645316"/>
              <a:gd name="connsiteY75" fmla="*/ 2290812 h 3907856"/>
              <a:gd name="connsiteX76" fmla="*/ 432532 w 1645316"/>
              <a:gd name="connsiteY76" fmla="*/ 2310063 h 3907856"/>
              <a:gd name="connsiteX77" fmla="*/ 345905 w 1645316"/>
              <a:gd name="connsiteY77" fmla="*/ 2329313 h 3907856"/>
              <a:gd name="connsiteX78" fmla="*/ 317029 w 1645316"/>
              <a:gd name="connsiteY78" fmla="*/ 2348564 h 3907856"/>
              <a:gd name="connsiteX79" fmla="*/ 307404 w 1645316"/>
              <a:gd name="connsiteY79" fmla="*/ 2435191 h 3907856"/>
              <a:gd name="connsiteX80" fmla="*/ 288154 w 1645316"/>
              <a:gd name="connsiteY80" fmla="*/ 2531444 h 3907856"/>
              <a:gd name="connsiteX81" fmla="*/ 278528 w 1645316"/>
              <a:gd name="connsiteY81" fmla="*/ 2627696 h 3907856"/>
              <a:gd name="connsiteX82" fmla="*/ 268903 w 1645316"/>
              <a:gd name="connsiteY82" fmla="*/ 2656572 h 3907856"/>
              <a:gd name="connsiteX83" fmla="*/ 259278 w 1645316"/>
              <a:gd name="connsiteY83" fmla="*/ 2704699 h 3907856"/>
              <a:gd name="connsiteX84" fmla="*/ 268903 w 1645316"/>
              <a:gd name="connsiteY84" fmla="*/ 3311090 h 3907856"/>
              <a:gd name="connsiteX85" fmla="*/ 278528 w 1645316"/>
              <a:gd name="connsiteY85" fmla="*/ 3349591 h 3907856"/>
              <a:gd name="connsiteX86" fmla="*/ 307404 w 1645316"/>
              <a:gd name="connsiteY86" fmla="*/ 3513221 h 3907856"/>
              <a:gd name="connsiteX87" fmla="*/ 297779 w 1645316"/>
              <a:gd name="connsiteY87" fmla="*/ 3753852 h 3907856"/>
              <a:gd name="connsiteX88" fmla="*/ 288154 w 1645316"/>
              <a:gd name="connsiteY88" fmla="*/ 3850105 h 390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645316" h="3907856">
                <a:moveTo>
                  <a:pt x="1606815" y="3830854"/>
                </a:moveTo>
                <a:cubicBezTo>
                  <a:pt x="1610023" y="3757060"/>
                  <a:pt x="1616440" y="3683336"/>
                  <a:pt x="1616440" y="3609473"/>
                </a:cubicBezTo>
                <a:cubicBezTo>
                  <a:pt x="1616440" y="3606509"/>
                  <a:pt x="1617483" y="3385502"/>
                  <a:pt x="1597189" y="3311090"/>
                </a:cubicBezTo>
                <a:cubicBezTo>
                  <a:pt x="1592643" y="3294421"/>
                  <a:pt x="1584356" y="3279006"/>
                  <a:pt x="1577939" y="3262964"/>
                </a:cubicBezTo>
                <a:cubicBezTo>
                  <a:pt x="1574731" y="3243713"/>
                  <a:pt x="1568743" y="3224723"/>
                  <a:pt x="1568314" y="3205212"/>
                </a:cubicBezTo>
                <a:cubicBezTo>
                  <a:pt x="1562321" y="2932543"/>
                  <a:pt x="1564429" y="2659739"/>
                  <a:pt x="1558688" y="2387065"/>
                </a:cubicBezTo>
                <a:cubicBezTo>
                  <a:pt x="1557364" y="2324179"/>
                  <a:pt x="1550349" y="2297242"/>
                  <a:pt x="1539438" y="2242686"/>
                </a:cubicBezTo>
                <a:cubicBezTo>
                  <a:pt x="1542646" y="2050181"/>
                  <a:pt x="1543142" y="1857611"/>
                  <a:pt x="1549063" y="1665170"/>
                </a:cubicBezTo>
                <a:cubicBezTo>
                  <a:pt x="1549566" y="1648818"/>
                  <a:pt x="1554720" y="1632915"/>
                  <a:pt x="1558688" y="1617044"/>
                </a:cubicBezTo>
                <a:cubicBezTo>
                  <a:pt x="1561149" y="1607201"/>
                  <a:pt x="1565644" y="1597957"/>
                  <a:pt x="1568314" y="1588168"/>
                </a:cubicBezTo>
                <a:cubicBezTo>
                  <a:pt x="1575275" y="1562643"/>
                  <a:pt x="1582375" y="1537109"/>
                  <a:pt x="1587564" y="1511166"/>
                </a:cubicBezTo>
                <a:cubicBezTo>
                  <a:pt x="1590772" y="1495124"/>
                  <a:pt x="1592884" y="1478823"/>
                  <a:pt x="1597189" y="1463040"/>
                </a:cubicBezTo>
                <a:cubicBezTo>
                  <a:pt x="1602528" y="1443463"/>
                  <a:pt x="1610023" y="1424539"/>
                  <a:pt x="1616440" y="1405288"/>
                </a:cubicBezTo>
                <a:lnTo>
                  <a:pt x="1635690" y="1347536"/>
                </a:lnTo>
                <a:lnTo>
                  <a:pt x="1645316" y="1318661"/>
                </a:lnTo>
                <a:cubicBezTo>
                  <a:pt x="1642107" y="1033111"/>
                  <a:pt x="1641830" y="747514"/>
                  <a:pt x="1635690" y="462012"/>
                </a:cubicBezTo>
                <a:cubicBezTo>
                  <a:pt x="1635406" y="448786"/>
                  <a:pt x="1630710" y="435897"/>
                  <a:pt x="1626065" y="423511"/>
                </a:cubicBezTo>
                <a:cubicBezTo>
                  <a:pt x="1621027" y="410076"/>
                  <a:pt x="1612144" y="398332"/>
                  <a:pt x="1606815" y="385010"/>
                </a:cubicBezTo>
                <a:cubicBezTo>
                  <a:pt x="1572452" y="299104"/>
                  <a:pt x="1605349" y="353937"/>
                  <a:pt x="1568314" y="298383"/>
                </a:cubicBezTo>
                <a:cubicBezTo>
                  <a:pt x="1565105" y="269507"/>
                  <a:pt x="1563465" y="240413"/>
                  <a:pt x="1558688" y="211755"/>
                </a:cubicBezTo>
                <a:cubicBezTo>
                  <a:pt x="1557020" y="201747"/>
                  <a:pt x="1550878" y="192862"/>
                  <a:pt x="1549063" y="182880"/>
                </a:cubicBezTo>
                <a:cubicBezTo>
                  <a:pt x="1544436" y="157430"/>
                  <a:pt x="1542857" y="131518"/>
                  <a:pt x="1539438" y="105878"/>
                </a:cubicBezTo>
                <a:cubicBezTo>
                  <a:pt x="1536440" y="83390"/>
                  <a:pt x="1533870" y="60822"/>
                  <a:pt x="1529812" y="38501"/>
                </a:cubicBezTo>
                <a:cubicBezTo>
                  <a:pt x="1527446" y="25486"/>
                  <a:pt x="1523395" y="12834"/>
                  <a:pt x="1520187" y="0"/>
                </a:cubicBezTo>
                <a:lnTo>
                  <a:pt x="471034" y="9625"/>
                </a:lnTo>
                <a:cubicBezTo>
                  <a:pt x="421279" y="10441"/>
                  <a:pt x="334173" y="19055"/>
                  <a:pt x="278528" y="28875"/>
                </a:cubicBezTo>
                <a:cubicBezTo>
                  <a:pt x="246306" y="34561"/>
                  <a:pt x="182276" y="48126"/>
                  <a:pt x="182276" y="48126"/>
                </a:cubicBezTo>
                <a:cubicBezTo>
                  <a:pt x="171078" y="81719"/>
                  <a:pt x="168833" y="84473"/>
                  <a:pt x="163025" y="125128"/>
                </a:cubicBezTo>
                <a:cubicBezTo>
                  <a:pt x="158916" y="153889"/>
                  <a:pt x="157509" y="182994"/>
                  <a:pt x="153400" y="211755"/>
                </a:cubicBezTo>
                <a:cubicBezTo>
                  <a:pt x="151086" y="227951"/>
                  <a:pt x="146702" y="243786"/>
                  <a:pt x="143775" y="259882"/>
                </a:cubicBezTo>
                <a:cubicBezTo>
                  <a:pt x="140284" y="279083"/>
                  <a:pt x="137358" y="298383"/>
                  <a:pt x="134149" y="317633"/>
                </a:cubicBezTo>
                <a:cubicBezTo>
                  <a:pt x="127732" y="423511"/>
                  <a:pt x="123034" y="529507"/>
                  <a:pt x="114899" y="635267"/>
                </a:cubicBezTo>
                <a:cubicBezTo>
                  <a:pt x="113402" y="654726"/>
                  <a:pt x="107695" y="673654"/>
                  <a:pt x="105274" y="693019"/>
                </a:cubicBezTo>
                <a:cubicBezTo>
                  <a:pt x="101275" y="725014"/>
                  <a:pt x="100949" y="757466"/>
                  <a:pt x="95648" y="789271"/>
                </a:cubicBezTo>
                <a:cubicBezTo>
                  <a:pt x="91298" y="815368"/>
                  <a:pt x="82815" y="840606"/>
                  <a:pt x="76398" y="866273"/>
                </a:cubicBezTo>
                <a:cubicBezTo>
                  <a:pt x="73189" y="895149"/>
                  <a:pt x="69814" y="924007"/>
                  <a:pt x="66772" y="952901"/>
                </a:cubicBezTo>
                <a:cubicBezTo>
                  <a:pt x="63396" y="984968"/>
                  <a:pt x="62448" y="1017348"/>
                  <a:pt x="57147" y="1049153"/>
                </a:cubicBezTo>
                <a:cubicBezTo>
                  <a:pt x="52798" y="1075250"/>
                  <a:pt x="44314" y="1100488"/>
                  <a:pt x="37897" y="1126155"/>
                </a:cubicBezTo>
                <a:cubicBezTo>
                  <a:pt x="-37402" y="2029683"/>
                  <a:pt x="19667" y="1304401"/>
                  <a:pt x="37897" y="3628724"/>
                </a:cubicBezTo>
                <a:cubicBezTo>
                  <a:pt x="38075" y="3651410"/>
                  <a:pt x="44524" y="3673613"/>
                  <a:pt x="47522" y="3696101"/>
                </a:cubicBezTo>
                <a:cubicBezTo>
                  <a:pt x="50941" y="3721741"/>
                  <a:pt x="52520" y="3747653"/>
                  <a:pt x="57147" y="3773103"/>
                </a:cubicBezTo>
                <a:cubicBezTo>
                  <a:pt x="58962" y="3783085"/>
                  <a:pt x="60434" y="3794056"/>
                  <a:pt x="66772" y="3801979"/>
                </a:cubicBezTo>
                <a:cubicBezTo>
                  <a:pt x="73999" y="3811012"/>
                  <a:pt x="86023" y="3814812"/>
                  <a:pt x="95648" y="3821229"/>
                </a:cubicBezTo>
                <a:cubicBezTo>
                  <a:pt x="198318" y="3814812"/>
                  <a:pt x="301452" y="3813660"/>
                  <a:pt x="403657" y="3801979"/>
                </a:cubicBezTo>
                <a:cubicBezTo>
                  <a:pt x="415150" y="3800665"/>
                  <a:pt x="421452" y="3786052"/>
                  <a:pt x="432532" y="3782728"/>
                </a:cubicBezTo>
                <a:cubicBezTo>
                  <a:pt x="454262" y="3776209"/>
                  <a:pt x="477450" y="3776311"/>
                  <a:pt x="499909" y="3773103"/>
                </a:cubicBezTo>
                <a:cubicBezTo>
                  <a:pt x="544827" y="3776311"/>
                  <a:pt x="590243" y="3775325"/>
                  <a:pt x="634663" y="3782728"/>
                </a:cubicBezTo>
                <a:cubicBezTo>
                  <a:pt x="648816" y="3785087"/>
                  <a:pt x="659842" y="3796650"/>
                  <a:pt x="673164" y="3801979"/>
                </a:cubicBezTo>
                <a:cubicBezTo>
                  <a:pt x="692005" y="3809515"/>
                  <a:pt x="710933" y="3817703"/>
                  <a:pt x="730916" y="3821229"/>
                </a:cubicBezTo>
                <a:cubicBezTo>
                  <a:pt x="765815" y="3827387"/>
                  <a:pt x="801501" y="3827646"/>
                  <a:pt x="836794" y="3830854"/>
                </a:cubicBezTo>
                <a:cubicBezTo>
                  <a:pt x="916068" y="3857282"/>
                  <a:pt x="833478" y="3832449"/>
                  <a:pt x="1010048" y="3850105"/>
                </a:cubicBezTo>
                <a:cubicBezTo>
                  <a:pt x="1026327" y="3851733"/>
                  <a:pt x="1041979" y="3857416"/>
                  <a:pt x="1058175" y="3859730"/>
                </a:cubicBezTo>
                <a:cubicBezTo>
                  <a:pt x="1086936" y="3863839"/>
                  <a:pt x="1115926" y="3866147"/>
                  <a:pt x="1144802" y="3869355"/>
                </a:cubicBezTo>
                <a:cubicBezTo>
                  <a:pt x="1232395" y="3898555"/>
                  <a:pt x="1094078" y="3853773"/>
                  <a:pt x="1221804" y="3888606"/>
                </a:cubicBezTo>
                <a:cubicBezTo>
                  <a:pt x="1241381" y="3893945"/>
                  <a:pt x="1279556" y="3907856"/>
                  <a:pt x="1279556" y="3907856"/>
                </a:cubicBezTo>
                <a:cubicBezTo>
                  <a:pt x="1375809" y="3904648"/>
                  <a:pt x="1472403" y="3906950"/>
                  <a:pt x="1568314" y="3898231"/>
                </a:cubicBezTo>
                <a:cubicBezTo>
                  <a:pt x="1579834" y="3897184"/>
                  <a:pt x="1600847" y="3889955"/>
                  <a:pt x="1597189" y="3878981"/>
                </a:cubicBezTo>
                <a:cubicBezTo>
                  <a:pt x="1593005" y="3866431"/>
                  <a:pt x="1571522" y="3872564"/>
                  <a:pt x="1558688" y="3869355"/>
                </a:cubicBezTo>
                <a:cubicBezTo>
                  <a:pt x="1545854" y="3875772"/>
                  <a:pt x="1534340" y="3890965"/>
                  <a:pt x="1520187" y="3888606"/>
                </a:cubicBezTo>
                <a:cubicBezTo>
                  <a:pt x="1508776" y="3886704"/>
                  <a:pt x="1505494" y="3870363"/>
                  <a:pt x="1500937" y="3859730"/>
                </a:cubicBezTo>
                <a:cubicBezTo>
                  <a:pt x="1495726" y="3847571"/>
                  <a:pt x="1495956" y="3833615"/>
                  <a:pt x="1491311" y="3821229"/>
                </a:cubicBezTo>
                <a:cubicBezTo>
                  <a:pt x="1486273" y="3807794"/>
                  <a:pt x="1477099" y="3796163"/>
                  <a:pt x="1472061" y="3782728"/>
                </a:cubicBezTo>
                <a:cubicBezTo>
                  <a:pt x="1467416" y="3770342"/>
                  <a:pt x="1466070" y="3756947"/>
                  <a:pt x="1462436" y="3744227"/>
                </a:cubicBezTo>
                <a:cubicBezTo>
                  <a:pt x="1459649" y="3734471"/>
                  <a:pt x="1456019" y="3724976"/>
                  <a:pt x="1452810" y="3715351"/>
                </a:cubicBezTo>
                <a:cubicBezTo>
                  <a:pt x="1449602" y="3696101"/>
                  <a:pt x="1447418" y="3676651"/>
                  <a:pt x="1443185" y="3657600"/>
                </a:cubicBezTo>
                <a:cubicBezTo>
                  <a:pt x="1440984" y="3647696"/>
                  <a:pt x="1433560" y="3638870"/>
                  <a:pt x="1433560" y="3628724"/>
                </a:cubicBezTo>
                <a:cubicBezTo>
                  <a:pt x="1433560" y="3151897"/>
                  <a:pt x="1410786" y="3280581"/>
                  <a:pt x="1452810" y="3070459"/>
                </a:cubicBezTo>
                <a:cubicBezTo>
                  <a:pt x="1457365" y="2883699"/>
                  <a:pt x="1473923" y="2720524"/>
                  <a:pt x="1452810" y="2541069"/>
                </a:cubicBezTo>
                <a:cubicBezTo>
                  <a:pt x="1448597" y="2505262"/>
                  <a:pt x="1438472" y="2516025"/>
                  <a:pt x="1423935" y="2483318"/>
                </a:cubicBezTo>
                <a:cubicBezTo>
                  <a:pt x="1415694" y="2464775"/>
                  <a:pt x="1411101" y="2444817"/>
                  <a:pt x="1404684" y="2425566"/>
                </a:cubicBezTo>
                <a:lnTo>
                  <a:pt x="1395059" y="2396690"/>
                </a:lnTo>
                <a:lnTo>
                  <a:pt x="1385434" y="2367814"/>
                </a:lnTo>
                <a:cubicBezTo>
                  <a:pt x="1382225" y="2345355"/>
                  <a:pt x="1398231" y="2303888"/>
                  <a:pt x="1375808" y="2300438"/>
                </a:cubicBezTo>
                <a:cubicBezTo>
                  <a:pt x="1214050" y="2275552"/>
                  <a:pt x="1048528" y="2294954"/>
                  <a:pt x="884920" y="2290812"/>
                </a:cubicBezTo>
                <a:cubicBezTo>
                  <a:pt x="795056" y="2288537"/>
                  <a:pt x="705248" y="2284395"/>
                  <a:pt x="615412" y="2281187"/>
                </a:cubicBezTo>
                <a:cubicBezTo>
                  <a:pt x="576911" y="2284395"/>
                  <a:pt x="538245" y="2286020"/>
                  <a:pt x="499909" y="2290812"/>
                </a:cubicBezTo>
                <a:cubicBezTo>
                  <a:pt x="473170" y="2294155"/>
                  <a:pt x="457388" y="2302962"/>
                  <a:pt x="432532" y="2310063"/>
                </a:cubicBezTo>
                <a:cubicBezTo>
                  <a:pt x="400815" y="2319125"/>
                  <a:pt x="378986" y="2322697"/>
                  <a:pt x="345905" y="2329313"/>
                </a:cubicBezTo>
                <a:cubicBezTo>
                  <a:pt x="336280" y="2335730"/>
                  <a:pt x="320982" y="2337692"/>
                  <a:pt x="317029" y="2348564"/>
                </a:cubicBezTo>
                <a:cubicBezTo>
                  <a:pt x="307100" y="2375868"/>
                  <a:pt x="311244" y="2406392"/>
                  <a:pt x="307404" y="2435191"/>
                </a:cubicBezTo>
                <a:cubicBezTo>
                  <a:pt x="300661" y="2485764"/>
                  <a:pt x="299085" y="2487721"/>
                  <a:pt x="288154" y="2531444"/>
                </a:cubicBezTo>
                <a:cubicBezTo>
                  <a:pt x="284945" y="2563528"/>
                  <a:pt x="283431" y="2595827"/>
                  <a:pt x="278528" y="2627696"/>
                </a:cubicBezTo>
                <a:cubicBezTo>
                  <a:pt x="276985" y="2637724"/>
                  <a:pt x="271364" y="2646729"/>
                  <a:pt x="268903" y="2656572"/>
                </a:cubicBezTo>
                <a:cubicBezTo>
                  <a:pt x="264935" y="2672444"/>
                  <a:pt x="262486" y="2688657"/>
                  <a:pt x="259278" y="2704699"/>
                </a:cubicBezTo>
                <a:cubicBezTo>
                  <a:pt x="262486" y="2906829"/>
                  <a:pt x="262871" y="3109024"/>
                  <a:pt x="268903" y="3311090"/>
                </a:cubicBezTo>
                <a:cubicBezTo>
                  <a:pt x="269298" y="3324313"/>
                  <a:pt x="276053" y="3336596"/>
                  <a:pt x="278528" y="3349591"/>
                </a:cubicBezTo>
                <a:cubicBezTo>
                  <a:pt x="288891" y="3403999"/>
                  <a:pt x="307404" y="3513221"/>
                  <a:pt x="307404" y="3513221"/>
                </a:cubicBezTo>
                <a:cubicBezTo>
                  <a:pt x="304196" y="3593431"/>
                  <a:pt x="302359" y="3673708"/>
                  <a:pt x="297779" y="3753852"/>
                </a:cubicBezTo>
                <a:cubicBezTo>
                  <a:pt x="295940" y="3786044"/>
                  <a:pt x="288154" y="3850105"/>
                  <a:pt x="288154" y="3850105"/>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Выноска со стрелкой вправо 32"/>
          <p:cNvSpPr/>
          <p:nvPr/>
        </p:nvSpPr>
        <p:spPr>
          <a:xfrm rot="9004168">
            <a:off x="7806836" y="709481"/>
            <a:ext cx="1971335" cy="980557"/>
          </a:xfrm>
          <a:prstGeom prst="rightArrow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Выноска со стрелкой вправо 33"/>
          <p:cNvSpPr/>
          <p:nvPr/>
        </p:nvSpPr>
        <p:spPr>
          <a:xfrm rot="9004168">
            <a:off x="9297123" y="1028893"/>
            <a:ext cx="2027149" cy="946530"/>
          </a:xfrm>
          <a:prstGeom prs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Выноска со стрелкой вправо 34"/>
          <p:cNvSpPr/>
          <p:nvPr/>
        </p:nvSpPr>
        <p:spPr>
          <a:xfrm rot="9004168">
            <a:off x="9880574" y="1909411"/>
            <a:ext cx="2073349" cy="882937"/>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7914777" y="631855"/>
            <a:ext cx="2170498" cy="400110"/>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Педагог</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37" name="Прямоугольник 36"/>
          <p:cNvSpPr/>
          <p:nvPr/>
        </p:nvSpPr>
        <p:spPr>
          <a:xfrm>
            <a:off x="9300872" y="1250985"/>
            <a:ext cx="2170498" cy="400110"/>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Администратор</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9851696" y="2203831"/>
            <a:ext cx="2170498" cy="400110"/>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Методист</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39" name="Прямоугольник 38"/>
          <p:cNvSpPr/>
          <p:nvPr/>
        </p:nvSpPr>
        <p:spPr>
          <a:xfrm rot="16200000">
            <a:off x="953204" y="3285358"/>
            <a:ext cx="2492942" cy="677108"/>
          </a:xfrm>
          <a:prstGeom prst="rect">
            <a:avLst/>
          </a:prstGeom>
        </p:spPr>
        <p:txBody>
          <a:bodyPr wrap="square">
            <a:spAutoFit/>
          </a:bodyPr>
          <a:lstStyle/>
          <a:p>
            <a:pPr algn="ctr"/>
            <a:r>
              <a:rPr lang="ru-RU" sz="1900" b="1" dirty="0" smtClean="0">
                <a:latin typeface="Times New Roman" panose="02020603050405020304" pitchFamily="18" charset="0"/>
                <a:cs typeface="Times New Roman" panose="02020603050405020304" pitchFamily="18" charset="0"/>
              </a:rPr>
              <a:t>Профессиональный лифт</a:t>
            </a:r>
            <a:endParaRPr lang="ru-RU" sz="1900" b="1" dirty="0">
              <a:solidFill>
                <a:srgbClr val="C00000"/>
              </a:solidFill>
              <a:latin typeface="Times New Roman" panose="02020603050405020304" pitchFamily="18" charset="0"/>
              <a:cs typeface="Times New Roman" panose="02020603050405020304" pitchFamily="18" charset="0"/>
            </a:endParaRPr>
          </a:p>
        </p:txBody>
      </p:sp>
      <p:pic>
        <p:nvPicPr>
          <p:cNvPr id="40" name="Picture 4" descr="C:\Users\Admin\Desktop\1676167580_grizly-club-p-kreativnost-klipart-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3082" y="696082"/>
            <a:ext cx="1324810" cy="1450958"/>
          </a:xfrm>
          <a:prstGeom prst="rect">
            <a:avLst/>
          </a:prstGeom>
          <a:noFill/>
          <a:extLst>
            <a:ext uri="{909E8E84-426E-40DD-AFC4-6F175D3DCCD1}">
              <a14:hiddenFill xmlns:a14="http://schemas.microsoft.com/office/drawing/2010/main">
                <a:solidFill>
                  <a:srgbClr val="FFFFFF"/>
                </a:solidFill>
              </a14:hiddenFill>
            </a:ext>
          </a:extLst>
        </p:spPr>
      </p:pic>
      <p:sp>
        <p:nvSpPr>
          <p:cNvPr id="41" name="Полилиния 40"/>
          <p:cNvSpPr/>
          <p:nvPr/>
        </p:nvSpPr>
        <p:spPr>
          <a:xfrm>
            <a:off x="2951915" y="702644"/>
            <a:ext cx="6018830" cy="5804034"/>
          </a:xfrm>
          <a:custGeom>
            <a:avLst/>
            <a:gdLst>
              <a:gd name="connsiteX0" fmla="*/ 70418 w 6018830"/>
              <a:gd name="connsiteY0" fmla="*/ 5640404 h 5804034"/>
              <a:gd name="connsiteX1" fmla="*/ 60792 w 6018830"/>
              <a:gd name="connsiteY1" fmla="*/ 5592278 h 5804034"/>
              <a:gd name="connsiteX2" fmla="*/ 41542 w 6018830"/>
              <a:gd name="connsiteY2" fmla="*/ 5553777 h 5804034"/>
              <a:gd name="connsiteX3" fmla="*/ 31917 w 6018830"/>
              <a:gd name="connsiteY3" fmla="*/ 5370897 h 5804034"/>
              <a:gd name="connsiteX4" fmla="*/ 12666 w 6018830"/>
              <a:gd name="connsiteY4" fmla="*/ 5313145 h 5804034"/>
              <a:gd name="connsiteX5" fmla="*/ 22291 w 6018830"/>
              <a:gd name="connsiteY5" fmla="*/ 4851133 h 5804034"/>
              <a:gd name="connsiteX6" fmla="*/ 41542 w 6018830"/>
              <a:gd name="connsiteY6" fmla="*/ 4812632 h 5804034"/>
              <a:gd name="connsiteX7" fmla="*/ 51167 w 6018830"/>
              <a:gd name="connsiteY7" fmla="*/ 4754880 h 5804034"/>
              <a:gd name="connsiteX8" fmla="*/ 60792 w 6018830"/>
              <a:gd name="connsiteY8" fmla="*/ 4726004 h 5804034"/>
              <a:gd name="connsiteX9" fmla="*/ 70418 w 6018830"/>
              <a:gd name="connsiteY9" fmla="*/ 4658628 h 5804034"/>
              <a:gd name="connsiteX10" fmla="*/ 80043 w 6018830"/>
              <a:gd name="connsiteY10" fmla="*/ 4610501 h 5804034"/>
              <a:gd name="connsiteX11" fmla="*/ 89668 w 6018830"/>
              <a:gd name="connsiteY11" fmla="*/ 4543124 h 5804034"/>
              <a:gd name="connsiteX12" fmla="*/ 118544 w 6018830"/>
              <a:gd name="connsiteY12" fmla="*/ 4475748 h 5804034"/>
              <a:gd name="connsiteX13" fmla="*/ 128169 w 6018830"/>
              <a:gd name="connsiteY13" fmla="*/ 4389120 h 5804034"/>
              <a:gd name="connsiteX14" fmla="*/ 137794 w 6018830"/>
              <a:gd name="connsiteY14" fmla="*/ 4312118 h 5804034"/>
              <a:gd name="connsiteX15" fmla="*/ 128169 w 6018830"/>
              <a:gd name="connsiteY15" fmla="*/ 4090737 h 5804034"/>
              <a:gd name="connsiteX16" fmla="*/ 108919 w 6018830"/>
              <a:gd name="connsiteY16" fmla="*/ 4032985 h 5804034"/>
              <a:gd name="connsiteX17" fmla="*/ 80043 w 6018830"/>
              <a:gd name="connsiteY17" fmla="*/ 3946358 h 5804034"/>
              <a:gd name="connsiteX18" fmla="*/ 60792 w 6018830"/>
              <a:gd name="connsiteY18" fmla="*/ 3888607 h 5804034"/>
              <a:gd name="connsiteX19" fmla="*/ 70418 w 6018830"/>
              <a:gd name="connsiteY19" fmla="*/ 3484345 h 5804034"/>
              <a:gd name="connsiteX20" fmla="*/ 89668 w 6018830"/>
              <a:gd name="connsiteY20" fmla="*/ 3378468 h 5804034"/>
              <a:gd name="connsiteX21" fmla="*/ 99293 w 6018830"/>
              <a:gd name="connsiteY21" fmla="*/ 3262964 h 5804034"/>
              <a:gd name="connsiteX22" fmla="*/ 89668 w 6018830"/>
              <a:gd name="connsiteY22" fmla="*/ 2415941 h 5804034"/>
              <a:gd name="connsiteX23" fmla="*/ 80043 w 6018830"/>
              <a:gd name="connsiteY23" fmla="*/ 2300438 h 5804034"/>
              <a:gd name="connsiteX24" fmla="*/ 60792 w 6018830"/>
              <a:gd name="connsiteY24" fmla="*/ 2194560 h 5804034"/>
              <a:gd name="connsiteX25" fmla="*/ 41542 w 6018830"/>
              <a:gd name="connsiteY25" fmla="*/ 2030931 h 5804034"/>
              <a:gd name="connsiteX26" fmla="*/ 31917 w 6018830"/>
              <a:gd name="connsiteY26" fmla="*/ 2002055 h 5804034"/>
              <a:gd name="connsiteX27" fmla="*/ 80043 w 6018830"/>
              <a:gd name="connsiteY27" fmla="*/ 1751798 h 5804034"/>
              <a:gd name="connsiteX28" fmla="*/ 118544 w 6018830"/>
              <a:gd name="connsiteY28" fmla="*/ 1742173 h 5804034"/>
              <a:gd name="connsiteX29" fmla="*/ 147420 w 6018830"/>
              <a:gd name="connsiteY29" fmla="*/ 1722922 h 5804034"/>
              <a:gd name="connsiteX30" fmla="*/ 176296 w 6018830"/>
              <a:gd name="connsiteY30" fmla="*/ 1713297 h 5804034"/>
              <a:gd name="connsiteX31" fmla="*/ 262923 w 6018830"/>
              <a:gd name="connsiteY31" fmla="*/ 1665171 h 5804034"/>
              <a:gd name="connsiteX32" fmla="*/ 291799 w 6018830"/>
              <a:gd name="connsiteY32" fmla="*/ 1645920 h 5804034"/>
              <a:gd name="connsiteX33" fmla="*/ 320674 w 6018830"/>
              <a:gd name="connsiteY33" fmla="*/ 1636295 h 5804034"/>
              <a:gd name="connsiteX34" fmla="*/ 397677 w 6018830"/>
              <a:gd name="connsiteY34" fmla="*/ 1597794 h 5804034"/>
              <a:gd name="connsiteX35" fmla="*/ 426552 w 6018830"/>
              <a:gd name="connsiteY35" fmla="*/ 1578543 h 5804034"/>
              <a:gd name="connsiteX36" fmla="*/ 493929 w 6018830"/>
              <a:gd name="connsiteY36" fmla="*/ 1559293 h 5804034"/>
              <a:gd name="connsiteX37" fmla="*/ 542056 w 6018830"/>
              <a:gd name="connsiteY37" fmla="*/ 1520792 h 5804034"/>
              <a:gd name="connsiteX38" fmla="*/ 599807 w 6018830"/>
              <a:gd name="connsiteY38" fmla="*/ 1482291 h 5804034"/>
              <a:gd name="connsiteX39" fmla="*/ 628683 w 6018830"/>
              <a:gd name="connsiteY39" fmla="*/ 1463040 h 5804034"/>
              <a:gd name="connsiteX40" fmla="*/ 647933 w 6018830"/>
              <a:gd name="connsiteY40" fmla="*/ 1434164 h 5804034"/>
              <a:gd name="connsiteX41" fmla="*/ 696060 w 6018830"/>
              <a:gd name="connsiteY41" fmla="*/ 1414914 h 5804034"/>
              <a:gd name="connsiteX42" fmla="*/ 724936 w 6018830"/>
              <a:gd name="connsiteY42" fmla="*/ 1395663 h 5804034"/>
              <a:gd name="connsiteX43" fmla="*/ 753811 w 6018830"/>
              <a:gd name="connsiteY43" fmla="*/ 1357162 h 5804034"/>
              <a:gd name="connsiteX44" fmla="*/ 850064 w 6018830"/>
              <a:gd name="connsiteY44" fmla="*/ 1299411 h 5804034"/>
              <a:gd name="connsiteX45" fmla="*/ 917441 w 6018830"/>
              <a:gd name="connsiteY45" fmla="*/ 1270535 h 5804034"/>
              <a:gd name="connsiteX46" fmla="*/ 955942 w 6018830"/>
              <a:gd name="connsiteY46" fmla="*/ 1232034 h 5804034"/>
              <a:gd name="connsiteX47" fmla="*/ 1023319 w 6018830"/>
              <a:gd name="connsiteY47" fmla="*/ 1203158 h 5804034"/>
              <a:gd name="connsiteX48" fmla="*/ 1052194 w 6018830"/>
              <a:gd name="connsiteY48" fmla="*/ 1183908 h 5804034"/>
              <a:gd name="connsiteX49" fmla="*/ 1081070 w 6018830"/>
              <a:gd name="connsiteY49" fmla="*/ 1174282 h 5804034"/>
              <a:gd name="connsiteX50" fmla="*/ 1138822 w 6018830"/>
              <a:gd name="connsiteY50" fmla="*/ 1135781 h 5804034"/>
              <a:gd name="connsiteX51" fmla="*/ 1167698 w 6018830"/>
              <a:gd name="connsiteY51" fmla="*/ 1116531 h 5804034"/>
              <a:gd name="connsiteX52" fmla="*/ 1206199 w 6018830"/>
              <a:gd name="connsiteY52" fmla="*/ 1106905 h 5804034"/>
              <a:gd name="connsiteX53" fmla="*/ 1273576 w 6018830"/>
              <a:gd name="connsiteY53" fmla="*/ 1058779 h 5804034"/>
              <a:gd name="connsiteX54" fmla="*/ 1302451 w 6018830"/>
              <a:gd name="connsiteY54" fmla="*/ 1049154 h 5804034"/>
              <a:gd name="connsiteX55" fmla="*/ 1331327 w 6018830"/>
              <a:gd name="connsiteY55" fmla="*/ 1029903 h 5804034"/>
              <a:gd name="connsiteX56" fmla="*/ 1369828 w 6018830"/>
              <a:gd name="connsiteY56" fmla="*/ 1001028 h 5804034"/>
              <a:gd name="connsiteX57" fmla="*/ 1408329 w 6018830"/>
              <a:gd name="connsiteY57" fmla="*/ 981777 h 5804034"/>
              <a:gd name="connsiteX58" fmla="*/ 1437205 w 6018830"/>
              <a:gd name="connsiteY58" fmla="*/ 952901 h 5804034"/>
              <a:gd name="connsiteX59" fmla="*/ 1475706 w 6018830"/>
              <a:gd name="connsiteY59" fmla="*/ 924025 h 5804034"/>
              <a:gd name="connsiteX60" fmla="*/ 1533458 w 6018830"/>
              <a:gd name="connsiteY60" fmla="*/ 904775 h 5804034"/>
              <a:gd name="connsiteX61" fmla="*/ 1600834 w 6018830"/>
              <a:gd name="connsiteY61" fmla="*/ 847023 h 5804034"/>
              <a:gd name="connsiteX62" fmla="*/ 1706712 w 6018830"/>
              <a:gd name="connsiteY62" fmla="*/ 818148 h 5804034"/>
              <a:gd name="connsiteX63" fmla="*/ 1745213 w 6018830"/>
              <a:gd name="connsiteY63" fmla="*/ 798897 h 5804034"/>
              <a:gd name="connsiteX64" fmla="*/ 1774089 w 6018830"/>
              <a:gd name="connsiteY64" fmla="*/ 789272 h 5804034"/>
              <a:gd name="connsiteX65" fmla="*/ 1860717 w 6018830"/>
              <a:gd name="connsiteY65" fmla="*/ 741145 h 5804034"/>
              <a:gd name="connsiteX66" fmla="*/ 1918468 w 6018830"/>
              <a:gd name="connsiteY66" fmla="*/ 721895 h 5804034"/>
              <a:gd name="connsiteX67" fmla="*/ 1976220 w 6018830"/>
              <a:gd name="connsiteY67" fmla="*/ 683394 h 5804034"/>
              <a:gd name="connsiteX68" fmla="*/ 1995470 w 6018830"/>
              <a:gd name="connsiteY68" fmla="*/ 654518 h 5804034"/>
              <a:gd name="connsiteX69" fmla="*/ 2062847 w 6018830"/>
              <a:gd name="connsiteY69" fmla="*/ 616017 h 5804034"/>
              <a:gd name="connsiteX70" fmla="*/ 2159100 w 6018830"/>
              <a:gd name="connsiteY70" fmla="*/ 558265 h 5804034"/>
              <a:gd name="connsiteX71" fmla="*/ 2168725 w 6018830"/>
              <a:gd name="connsiteY71" fmla="*/ 529390 h 5804034"/>
              <a:gd name="connsiteX72" fmla="*/ 2264978 w 6018830"/>
              <a:gd name="connsiteY72" fmla="*/ 500514 h 5804034"/>
              <a:gd name="connsiteX73" fmla="*/ 2332354 w 6018830"/>
              <a:gd name="connsiteY73" fmla="*/ 462013 h 5804034"/>
              <a:gd name="connsiteX74" fmla="*/ 2390106 w 6018830"/>
              <a:gd name="connsiteY74" fmla="*/ 442762 h 5804034"/>
              <a:gd name="connsiteX75" fmla="*/ 2418982 w 6018830"/>
              <a:gd name="connsiteY75" fmla="*/ 433137 h 5804034"/>
              <a:gd name="connsiteX76" fmla="*/ 2447858 w 6018830"/>
              <a:gd name="connsiteY76" fmla="*/ 404261 h 5804034"/>
              <a:gd name="connsiteX77" fmla="*/ 2486359 w 6018830"/>
              <a:gd name="connsiteY77" fmla="*/ 385011 h 5804034"/>
              <a:gd name="connsiteX78" fmla="*/ 2515234 w 6018830"/>
              <a:gd name="connsiteY78" fmla="*/ 365760 h 5804034"/>
              <a:gd name="connsiteX79" fmla="*/ 2553736 w 6018830"/>
              <a:gd name="connsiteY79" fmla="*/ 346510 h 5804034"/>
              <a:gd name="connsiteX80" fmla="*/ 2582611 w 6018830"/>
              <a:gd name="connsiteY80" fmla="*/ 327259 h 5804034"/>
              <a:gd name="connsiteX81" fmla="*/ 2640363 w 6018830"/>
              <a:gd name="connsiteY81" fmla="*/ 308009 h 5804034"/>
              <a:gd name="connsiteX82" fmla="*/ 2678864 w 6018830"/>
              <a:gd name="connsiteY82" fmla="*/ 269508 h 5804034"/>
              <a:gd name="connsiteX83" fmla="*/ 2755866 w 6018830"/>
              <a:gd name="connsiteY83" fmla="*/ 240632 h 5804034"/>
              <a:gd name="connsiteX84" fmla="*/ 2813618 w 6018830"/>
              <a:gd name="connsiteY84" fmla="*/ 202131 h 5804034"/>
              <a:gd name="connsiteX85" fmla="*/ 2852119 w 6018830"/>
              <a:gd name="connsiteY85" fmla="*/ 173255 h 5804034"/>
              <a:gd name="connsiteX86" fmla="*/ 2880994 w 6018830"/>
              <a:gd name="connsiteY86" fmla="*/ 163630 h 5804034"/>
              <a:gd name="connsiteX87" fmla="*/ 2938746 w 6018830"/>
              <a:gd name="connsiteY87" fmla="*/ 134754 h 5804034"/>
              <a:gd name="connsiteX88" fmla="*/ 2996498 w 6018830"/>
              <a:gd name="connsiteY88" fmla="*/ 105878 h 5804034"/>
              <a:gd name="connsiteX89" fmla="*/ 3054249 w 6018830"/>
              <a:gd name="connsiteY89" fmla="*/ 125129 h 5804034"/>
              <a:gd name="connsiteX90" fmla="*/ 3112001 w 6018830"/>
              <a:gd name="connsiteY90" fmla="*/ 163630 h 5804034"/>
              <a:gd name="connsiteX91" fmla="*/ 3179378 w 6018830"/>
              <a:gd name="connsiteY91" fmla="*/ 211756 h 5804034"/>
              <a:gd name="connsiteX92" fmla="*/ 3256380 w 6018830"/>
              <a:gd name="connsiteY92" fmla="*/ 231007 h 5804034"/>
              <a:gd name="connsiteX93" fmla="*/ 3285256 w 6018830"/>
              <a:gd name="connsiteY93" fmla="*/ 240632 h 5804034"/>
              <a:gd name="connsiteX94" fmla="*/ 3323757 w 6018830"/>
              <a:gd name="connsiteY94" fmla="*/ 250257 h 5804034"/>
              <a:gd name="connsiteX95" fmla="*/ 3381508 w 6018830"/>
              <a:gd name="connsiteY95" fmla="*/ 269508 h 5804034"/>
              <a:gd name="connsiteX96" fmla="*/ 3468136 w 6018830"/>
              <a:gd name="connsiteY96" fmla="*/ 308009 h 5804034"/>
              <a:gd name="connsiteX97" fmla="*/ 3497011 w 6018830"/>
              <a:gd name="connsiteY97" fmla="*/ 317634 h 5804034"/>
              <a:gd name="connsiteX98" fmla="*/ 3554763 w 6018830"/>
              <a:gd name="connsiteY98" fmla="*/ 327259 h 5804034"/>
              <a:gd name="connsiteX99" fmla="*/ 3583639 w 6018830"/>
              <a:gd name="connsiteY99" fmla="*/ 356135 h 5804034"/>
              <a:gd name="connsiteX100" fmla="*/ 3641390 w 6018830"/>
              <a:gd name="connsiteY100" fmla="*/ 385011 h 5804034"/>
              <a:gd name="connsiteX101" fmla="*/ 3670266 w 6018830"/>
              <a:gd name="connsiteY101" fmla="*/ 413887 h 5804034"/>
              <a:gd name="connsiteX102" fmla="*/ 3747268 w 6018830"/>
              <a:gd name="connsiteY102" fmla="*/ 452388 h 5804034"/>
              <a:gd name="connsiteX103" fmla="*/ 3776144 w 6018830"/>
              <a:gd name="connsiteY103" fmla="*/ 481263 h 5804034"/>
              <a:gd name="connsiteX104" fmla="*/ 3805020 w 6018830"/>
              <a:gd name="connsiteY104" fmla="*/ 490889 h 5804034"/>
              <a:gd name="connsiteX105" fmla="*/ 3862771 w 6018830"/>
              <a:gd name="connsiteY105" fmla="*/ 529390 h 5804034"/>
              <a:gd name="connsiteX106" fmla="*/ 3891647 w 6018830"/>
              <a:gd name="connsiteY106" fmla="*/ 548640 h 5804034"/>
              <a:gd name="connsiteX107" fmla="*/ 3939773 w 6018830"/>
              <a:gd name="connsiteY107" fmla="*/ 606392 h 5804034"/>
              <a:gd name="connsiteX108" fmla="*/ 4007150 w 6018830"/>
              <a:gd name="connsiteY108" fmla="*/ 693019 h 5804034"/>
              <a:gd name="connsiteX109" fmla="*/ 4036026 w 6018830"/>
              <a:gd name="connsiteY109" fmla="*/ 712270 h 5804034"/>
              <a:gd name="connsiteX110" fmla="*/ 4055277 w 6018830"/>
              <a:gd name="connsiteY110" fmla="*/ 741145 h 5804034"/>
              <a:gd name="connsiteX111" fmla="*/ 4045651 w 6018830"/>
              <a:gd name="connsiteY111" fmla="*/ 673769 h 5804034"/>
              <a:gd name="connsiteX112" fmla="*/ 4026401 w 6018830"/>
              <a:gd name="connsiteY112" fmla="*/ 616017 h 5804034"/>
              <a:gd name="connsiteX113" fmla="*/ 4007150 w 6018830"/>
              <a:gd name="connsiteY113" fmla="*/ 442762 h 5804034"/>
              <a:gd name="connsiteX114" fmla="*/ 3997525 w 6018830"/>
              <a:gd name="connsiteY114" fmla="*/ 250257 h 5804034"/>
              <a:gd name="connsiteX115" fmla="*/ 3959024 w 6018830"/>
              <a:gd name="connsiteY115" fmla="*/ 240632 h 5804034"/>
              <a:gd name="connsiteX116" fmla="*/ 3910898 w 6018830"/>
              <a:gd name="connsiteY116" fmla="*/ 231007 h 5804034"/>
              <a:gd name="connsiteX117" fmla="*/ 3833896 w 6018830"/>
              <a:gd name="connsiteY117" fmla="*/ 211756 h 5804034"/>
              <a:gd name="connsiteX118" fmla="*/ 3824270 w 6018830"/>
              <a:gd name="connsiteY118" fmla="*/ 48127 h 5804034"/>
              <a:gd name="connsiteX119" fmla="*/ 3833896 w 6018830"/>
              <a:gd name="connsiteY119" fmla="*/ 19251 h 5804034"/>
              <a:gd name="connsiteX120" fmla="*/ 3862771 w 6018830"/>
              <a:gd name="connsiteY120" fmla="*/ 0 h 5804034"/>
              <a:gd name="connsiteX121" fmla="*/ 4209281 w 6018830"/>
              <a:gd name="connsiteY121" fmla="*/ 9625 h 5804034"/>
              <a:gd name="connsiteX122" fmla="*/ 5085180 w 6018830"/>
              <a:gd name="connsiteY122" fmla="*/ 19251 h 5804034"/>
              <a:gd name="connsiteX123" fmla="*/ 5152557 w 6018830"/>
              <a:gd name="connsiteY123" fmla="*/ 86628 h 5804034"/>
              <a:gd name="connsiteX124" fmla="*/ 5162182 w 6018830"/>
              <a:gd name="connsiteY124" fmla="*/ 115503 h 5804034"/>
              <a:gd name="connsiteX125" fmla="*/ 5191058 w 6018830"/>
              <a:gd name="connsiteY125" fmla="*/ 173255 h 5804034"/>
              <a:gd name="connsiteX126" fmla="*/ 5181432 w 6018830"/>
              <a:gd name="connsiteY126" fmla="*/ 269508 h 5804034"/>
              <a:gd name="connsiteX127" fmla="*/ 5152557 w 6018830"/>
              <a:gd name="connsiteY127" fmla="*/ 279133 h 5804034"/>
              <a:gd name="connsiteX128" fmla="*/ 4854173 w 6018830"/>
              <a:gd name="connsiteY128" fmla="*/ 298383 h 5804034"/>
              <a:gd name="connsiteX129" fmla="*/ 4834923 w 6018830"/>
              <a:gd name="connsiteY129" fmla="*/ 327259 h 5804034"/>
              <a:gd name="connsiteX130" fmla="*/ 4844548 w 6018830"/>
              <a:gd name="connsiteY130" fmla="*/ 356135 h 5804034"/>
              <a:gd name="connsiteX131" fmla="*/ 4873424 w 6018830"/>
              <a:gd name="connsiteY131" fmla="*/ 481263 h 5804034"/>
              <a:gd name="connsiteX132" fmla="*/ 4892674 w 6018830"/>
              <a:gd name="connsiteY132" fmla="*/ 539015 h 5804034"/>
              <a:gd name="connsiteX133" fmla="*/ 4902300 w 6018830"/>
              <a:gd name="connsiteY133" fmla="*/ 654518 h 5804034"/>
              <a:gd name="connsiteX134" fmla="*/ 4911925 w 6018830"/>
              <a:gd name="connsiteY134" fmla="*/ 702644 h 5804034"/>
              <a:gd name="connsiteX135" fmla="*/ 4940801 w 6018830"/>
              <a:gd name="connsiteY135" fmla="*/ 981777 h 5804034"/>
              <a:gd name="connsiteX136" fmla="*/ 4960051 w 6018830"/>
              <a:gd name="connsiteY136" fmla="*/ 1299411 h 5804034"/>
              <a:gd name="connsiteX137" fmla="*/ 4979302 w 6018830"/>
              <a:gd name="connsiteY137" fmla="*/ 1328287 h 5804034"/>
              <a:gd name="connsiteX138" fmla="*/ 5017803 w 6018830"/>
              <a:gd name="connsiteY138" fmla="*/ 1357162 h 5804034"/>
              <a:gd name="connsiteX139" fmla="*/ 5046679 w 6018830"/>
              <a:gd name="connsiteY139" fmla="*/ 1386038 h 5804034"/>
              <a:gd name="connsiteX140" fmla="*/ 5075554 w 6018830"/>
              <a:gd name="connsiteY140" fmla="*/ 1405289 h 5804034"/>
              <a:gd name="connsiteX141" fmla="*/ 5104430 w 6018830"/>
              <a:gd name="connsiteY141" fmla="*/ 1434164 h 5804034"/>
              <a:gd name="connsiteX142" fmla="*/ 5133306 w 6018830"/>
              <a:gd name="connsiteY142" fmla="*/ 1453415 h 5804034"/>
              <a:gd name="connsiteX143" fmla="*/ 5162182 w 6018830"/>
              <a:gd name="connsiteY143" fmla="*/ 1482291 h 5804034"/>
              <a:gd name="connsiteX144" fmla="*/ 5248809 w 6018830"/>
              <a:gd name="connsiteY144" fmla="*/ 1540042 h 5804034"/>
              <a:gd name="connsiteX145" fmla="*/ 5287310 w 6018830"/>
              <a:gd name="connsiteY145" fmla="*/ 1568918 h 5804034"/>
              <a:gd name="connsiteX146" fmla="*/ 5325811 w 6018830"/>
              <a:gd name="connsiteY146" fmla="*/ 1588169 h 5804034"/>
              <a:gd name="connsiteX147" fmla="*/ 5383563 w 6018830"/>
              <a:gd name="connsiteY147" fmla="*/ 1636295 h 5804034"/>
              <a:gd name="connsiteX148" fmla="*/ 5412439 w 6018830"/>
              <a:gd name="connsiteY148" fmla="*/ 1645920 h 5804034"/>
              <a:gd name="connsiteX149" fmla="*/ 5479816 w 6018830"/>
              <a:gd name="connsiteY149" fmla="*/ 1674796 h 5804034"/>
              <a:gd name="connsiteX150" fmla="*/ 5556818 w 6018830"/>
              <a:gd name="connsiteY150" fmla="*/ 1703672 h 5804034"/>
              <a:gd name="connsiteX151" fmla="*/ 5595319 w 6018830"/>
              <a:gd name="connsiteY151" fmla="*/ 1732548 h 5804034"/>
              <a:gd name="connsiteX152" fmla="*/ 5633820 w 6018830"/>
              <a:gd name="connsiteY152" fmla="*/ 1751798 h 5804034"/>
              <a:gd name="connsiteX153" fmla="*/ 5662696 w 6018830"/>
              <a:gd name="connsiteY153" fmla="*/ 1771049 h 5804034"/>
              <a:gd name="connsiteX154" fmla="*/ 5710822 w 6018830"/>
              <a:gd name="connsiteY154" fmla="*/ 1819175 h 5804034"/>
              <a:gd name="connsiteX155" fmla="*/ 5739698 w 6018830"/>
              <a:gd name="connsiteY155" fmla="*/ 1848051 h 5804034"/>
              <a:gd name="connsiteX156" fmla="*/ 5826325 w 6018830"/>
              <a:gd name="connsiteY156" fmla="*/ 1896177 h 5804034"/>
              <a:gd name="connsiteX157" fmla="*/ 5884077 w 6018830"/>
              <a:gd name="connsiteY157" fmla="*/ 1944303 h 5804034"/>
              <a:gd name="connsiteX158" fmla="*/ 5961079 w 6018830"/>
              <a:gd name="connsiteY158" fmla="*/ 2002055 h 5804034"/>
              <a:gd name="connsiteX159" fmla="*/ 5980329 w 6018830"/>
              <a:gd name="connsiteY159" fmla="*/ 2030931 h 5804034"/>
              <a:gd name="connsiteX160" fmla="*/ 5951453 w 6018830"/>
              <a:gd name="connsiteY160" fmla="*/ 2136809 h 5804034"/>
              <a:gd name="connsiteX161" fmla="*/ 5932203 w 6018830"/>
              <a:gd name="connsiteY161" fmla="*/ 2338939 h 5804034"/>
              <a:gd name="connsiteX162" fmla="*/ 5912952 w 6018830"/>
              <a:gd name="connsiteY162" fmla="*/ 2435192 h 5804034"/>
              <a:gd name="connsiteX163" fmla="*/ 5893702 w 6018830"/>
              <a:gd name="connsiteY163" fmla="*/ 2560320 h 5804034"/>
              <a:gd name="connsiteX164" fmla="*/ 5884077 w 6018830"/>
              <a:gd name="connsiteY164" fmla="*/ 2627697 h 5804034"/>
              <a:gd name="connsiteX165" fmla="*/ 5893702 w 6018830"/>
              <a:gd name="connsiteY165" fmla="*/ 2810577 h 5804034"/>
              <a:gd name="connsiteX166" fmla="*/ 5903327 w 6018830"/>
              <a:gd name="connsiteY166" fmla="*/ 2839453 h 5804034"/>
              <a:gd name="connsiteX167" fmla="*/ 5922578 w 6018830"/>
              <a:gd name="connsiteY167" fmla="*/ 2906830 h 5804034"/>
              <a:gd name="connsiteX168" fmla="*/ 5932203 w 6018830"/>
              <a:gd name="connsiteY168" fmla="*/ 3080084 h 5804034"/>
              <a:gd name="connsiteX169" fmla="*/ 5951453 w 6018830"/>
              <a:gd name="connsiteY169" fmla="*/ 3137836 h 5804034"/>
              <a:gd name="connsiteX170" fmla="*/ 5961079 w 6018830"/>
              <a:gd name="connsiteY170" fmla="*/ 3522847 h 5804034"/>
              <a:gd name="connsiteX171" fmla="*/ 5970704 w 6018830"/>
              <a:gd name="connsiteY171" fmla="*/ 3619099 h 5804034"/>
              <a:gd name="connsiteX172" fmla="*/ 5989954 w 6018830"/>
              <a:gd name="connsiteY172" fmla="*/ 3994484 h 5804034"/>
              <a:gd name="connsiteX173" fmla="*/ 5999580 w 6018830"/>
              <a:gd name="connsiteY173" fmla="*/ 4023360 h 5804034"/>
              <a:gd name="connsiteX174" fmla="*/ 6018830 w 6018830"/>
              <a:gd name="connsiteY174" fmla="*/ 4109988 h 5804034"/>
              <a:gd name="connsiteX175" fmla="*/ 6009205 w 6018830"/>
              <a:gd name="connsiteY175" fmla="*/ 4369870 h 5804034"/>
              <a:gd name="connsiteX176" fmla="*/ 5980329 w 6018830"/>
              <a:gd name="connsiteY176" fmla="*/ 4485373 h 5804034"/>
              <a:gd name="connsiteX177" fmla="*/ 5970704 w 6018830"/>
              <a:gd name="connsiteY177" fmla="*/ 4572000 h 5804034"/>
              <a:gd name="connsiteX178" fmla="*/ 5951453 w 6018830"/>
              <a:gd name="connsiteY178" fmla="*/ 4668253 h 5804034"/>
              <a:gd name="connsiteX179" fmla="*/ 5951453 w 6018830"/>
              <a:gd name="connsiteY179" fmla="*/ 5159141 h 5804034"/>
              <a:gd name="connsiteX180" fmla="*/ 5970704 w 6018830"/>
              <a:gd name="connsiteY180" fmla="*/ 5226518 h 5804034"/>
              <a:gd name="connsiteX181" fmla="*/ 5989954 w 6018830"/>
              <a:gd name="connsiteY181" fmla="*/ 5265019 h 5804034"/>
              <a:gd name="connsiteX182" fmla="*/ 5999580 w 6018830"/>
              <a:gd name="connsiteY182" fmla="*/ 5351647 h 5804034"/>
              <a:gd name="connsiteX183" fmla="*/ 6009205 w 6018830"/>
              <a:gd name="connsiteY183" fmla="*/ 5409398 h 5804034"/>
              <a:gd name="connsiteX184" fmla="*/ 5999580 w 6018830"/>
              <a:gd name="connsiteY184" fmla="*/ 5505651 h 5804034"/>
              <a:gd name="connsiteX185" fmla="*/ 5980329 w 6018830"/>
              <a:gd name="connsiteY185" fmla="*/ 5563402 h 5804034"/>
              <a:gd name="connsiteX186" fmla="*/ 5970704 w 6018830"/>
              <a:gd name="connsiteY186" fmla="*/ 5592278 h 5804034"/>
              <a:gd name="connsiteX187" fmla="*/ 5961079 w 6018830"/>
              <a:gd name="connsiteY187" fmla="*/ 5621154 h 5804034"/>
              <a:gd name="connsiteX188" fmla="*/ 5932203 w 6018830"/>
              <a:gd name="connsiteY188" fmla="*/ 5678905 h 5804034"/>
              <a:gd name="connsiteX189" fmla="*/ 5903327 w 6018830"/>
              <a:gd name="connsiteY189" fmla="*/ 5698156 h 5804034"/>
              <a:gd name="connsiteX190" fmla="*/ 5816700 w 6018830"/>
              <a:gd name="connsiteY190" fmla="*/ 5707781 h 5804034"/>
              <a:gd name="connsiteX191" fmla="*/ 5614569 w 6018830"/>
              <a:gd name="connsiteY191" fmla="*/ 5717407 h 5804034"/>
              <a:gd name="connsiteX192" fmla="*/ 5527942 w 6018830"/>
              <a:gd name="connsiteY192" fmla="*/ 5746282 h 5804034"/>
              <a:gd name="connsiteX193" fmla="*/ 5470190 w 6018830"/>
              <a:gd name="connsiteY193" fmla="*/ 5765533 h 5804034"/>
              <a:gd name="connsiteX194" fmla="*/ 5431689 w 6018830"/>
              <a:gd name="connsiteY194" fmla="*/ 5775158 h 5804034"/>
              <a:gd name="connsiteX195" fmla="*/ 5373938 w 6018830"/>
              <a:gd name="connsiteY195" fmla="*/ 5794409 h 5804034"/>
              <a:gd name="connsiteX196" fmla="*/ 5345062 w 6018830"/>
              <a:gd name="connsiteY196" fmla="*/ 5804034 h 5804034"/>
              <a:gd name="connsiteX197" fmla="*/ 4767546 w 6018830"/>
              <a:gd name="connsiteY197" fmla="*/ 5794409 h 5804034"/>
              <a:gd name="connsiteX198" fmla="*/ 4584666 w 6018830"/>
              <a:gd name="connsiteY198" fmla="*/ 5775158 h 5804034"/>
              <a:gd name="connsiteX199" fmla="*/ 4469163 w 6018830"/>
              <a:gd name="connsiteY199" fmla="*/ 5755908 h 5804034"/>
              <a:gd name="connsiteX200" fmla="*/ 4315159 w 6018830"/>
              <a:gd name="connsiteY200" fmla="*/ 5746282 h 5804034"/>
              <a:gd name="connsiteX201" fmla="*/ 3266005 w 6018830"/>
              <a:gd name="connsiteY201" fmla="*/ 5736657 h 5804034"/>
              <a:gd name="connsiteX202" fmla="*/ 3073500 w 6018830"/>
              <a:gd name="connsiteY202" fmla="*/ 5727032 h 5804034"/>
              <a:gd name="connsiteX203" fmla="*/ 3006123 w 6018830"/>
              <a:gd name="connsiteY203" fmla="*/ 5717407 h 5804034"/>
              <a:gd name="connsiteX204" fmla="*/ 2880994 w 6018830"/>
              <a:gd name="connsiteY204" fmla="*/ 5698156 h 5804034"/>
              <a:gd name="connsiteX205" fmla="*/ 2669239 w 6018830"/>
              <a:gd name="connsiteY205" fmla="*/ 5707781 h 5804034"/>
              <a:gd name="connsiteX206" fmla="*/ 2563361 w 6018830"/>
              <a:gd name="connsiteY206" fmla="*/ 5717407 h 5804034"/>
              <a:gd name="connsiteX207" fmla="*/ 2255352 w 6018830"/>
              <a:gd name="connsiteY207" fmla="*/ 5707781 h 5804034"/>
              <a:gd name="connsiteX208" fmla="*/ 1677837 w 6018830"/>
              <a:gd name="connsiteY208" fmla="*/ 5707781 h 5804034"/>
              <a:gd name="connsiteX209" fmla="*/ 1523832 w 6018830"/>
              <a:gd name="connsiteY209" fmla="*/ 5688531 h 5804034"/>
              <a:gd name="connsiteX210" fmla="*/ 1446830 w 6018830"/>
              <a:gd name="connsiteY210" fmla="*/ 5678905 h 5804034"/>
              <a:gd name="connsiteX211" fmla="*/ 1369828 w 6018830"/>
              <a:gd name="connsiteY211" fmla="*/ 5650030 h 5804034"/>
              <a:gd name="connsiteX212" fmla="*/ 1340952 w 6018830"/>
              <a:gd name="connsiteY212" fmla="*/ 5640404 h 5804034"/>
              <a:gd name="connsiteX213" fmla="*/ 1244700 w 6018830"/>
              <a:gd name="connsiteY213" fmla="*/ 5630779 h 5804034"/>
              <a:gd name="connsiteX214" fmla="*/ 888565 w 6018830"/>
              <a:gd name="connsiteY214" fmla="*/ 5640404 h 5804034"/>
              <a:gd name="connsiteX215" fmla="*/ 840439 w 6018830"/>
              <a:gd name="connsiteY215" fmla="*/ 5659655 h 5804034"/>
              <a:gd name="connsiteX216" fmla="*/ 493929 w 6018830"/>
              <a:gd name="connsiteY216" fmla="*/ 5669280 h 5804034"/>
              <a:gd name="connsiteX217" fmla="*/ 128169 w 6018830"/>
              <a:gd name="connsiteY217" fmla="*/ 5669280 h 5804034"/>
              <a:gd name="connsiteX218" fmla="*/ 22291 w 6018830"/>
              <a:gd name="connsiteY218" fmla="*/ 5650030 h 5804034"/>
              <a:gd name="connsiteX219" fmla="*/ 12666 w 6018830"/>
              <a:gd name="connsiteY219" fmla="*/ 5621154 h 5804034"/>
              <a:gd name="connsiteX220" fmla="*/ 22291 w 6018830"/>
              <a:gd name="connsiteY220" fmla="*/ 5361272 h 580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018830" h="5804034">
                <a:moveTo>
                  <a:pt x="70418" y="5640404"/>
                </a:moveTo>
                <a:cubicBezTo>
                  <a:pt x="67209" y="5624362"/>
                  <a:pt x="65965" y="5607798"/>
                  <a:pt x="60792" y="5592278"/>
                </a:cubicBezTo>
                <a:cubicBezTo>
                  <a:pt x="56255" y="5578666"/>
                  <a:pt x="43398" y="5568005"/>
                  <a:pt x="41542" y="5553777"/>
                </a:cubicBezTo>
                <a:cubicBezTo>
                  <a:pt x="33647" y="5493245"/>
                  <a:pt x="39190" y="5431507"/>
                  <a:pt x="31917" y="5370897"/>
                </a:cubicBezTo>
                <a:cubicBezTo>
                  <a:pt x="29499" y="5350750"/>
                  <a:pt x="12666" y="5313145"/>
                  <a:pt x="12666" y="5313145"/>
                </a:cubicBezTo>
                <a:cubicBezTo>
                  <a:pt x="15874" y="5159141"/>
                  <a:pt x="13419" y="5004915"/>
                  <a:pt x="22291" y="4851133"/>
                </a:cubicBezTo>
                <a:cubicBezTo>
                  <a:pt x="23117" y="4836808"/>
                  <a:pt x="37419" y="4826375"/>
                  <a:pt x="41542" y="4812632"/>
                </a:cubicBezTo>
                <a:cubicBezTo>
                  <a:pt x="47150" y="4793939"/>
                  <a:pt x="46933" y="4773931"/>
                  <a:pt x="51167" y="4754880"/>
                </a:cubicBezTo>
                <a:cubicBezTo>
                  <a:pt x="53368" y="4744976"/>
                  <a:pt x="57584" y="4735629"/>
                  <a:pt x="60792" y="4726004"/>
                </a:cubicBezTo>
                <a:cubicBezTo>
                  <a:pt x="64001" y="4703545"/>
                  <a:pt x="66688" y="4681006"/>
                  <a:pt x="70418" y="4658628"/>
                </a:cubicBezTo>
                <a:cubicBezTo>
                  <a:pt x="73108" y="4642491"/>
                  <a:pt x="77354" y="4626638"/>
                  <a:pt x="80043" y="4610501"/>
                </a:cubicBezTo>
                <a:cubicBezTo>
                  <a:pt x="83773" y="4588123"/>
                  <a:pt x="85219" y="4565370"/>
                  <a:pt x="89668" y="4543124"/>
                </a:cubicBezTo>
                <a:cubicBezTo>
                  <a:pt x="94389" y="4519519"/>
                  <a:pt x="108109" y="4496618"/>
                  <a:pt x="118544" y="4475748"/>
                </a:cubicBezTo>
                <a:cubicBezTo>
                  <a:pt x="121752" y="4446872"/>
                  <a:pt x="124774" y="4417975"/>
                  <a:pt x="128169" y="4389120"/>
                </a:cubicBezTo>
                <a:cubicBezTo>
                  <a:pt x="131191" y="4363430"/>
                  <a:pt x="137794" y="4337985"/>
                  <a:pt x="137794" y="4312118"/>
                </a:cubicBezTo>
                <a:cubicBezTo>
                  <a:pt x="137794" y="4238255"/>
                  <a:pt x="135769" y="4164208"/>
                  <a:pt x="128169" y="4090737"/>
                </a:cubicBezTo>
                <a:cubicBezTo>
                  <a:pt x="126081" y="4070553"/>
                  <a:pt x="115336" y="4052236"/>
                  <a:pt x="108919" y="4032985"/>
                </a:cubicBezTo>
                <a:lnTo>
                  <a:pt x="80043" y="3946358"/>
                </a:lnTo>
                <a:lnTo>
                  <a:pt x="60792" y="3888607"/>
                </a:lnTo>
                <a:cubicBezTo>
                  <a:pt x="64001" y="3753853"/>
                  <a:pt x="62800" y="3618922"/>
                  <a:pt x="70418" y="3484345"/>
                </a:cubicBezTo>
                <a:cubicBezTo>
                  <a:pt x="72445" y="3448531"/>
                  <a:pt x="85029" y="3414038"/>
                  <a:pt x="89668" y="3378468"/>
                </a:cubicBezTo>
                <a:cubicBezTo>
                  <a:pt x="94665" y="3340158"/>
                  <a:pt x="96085" y="3301465"/>
                  <a:pt x="99293" y="3262964"/>
                </a:cubicBezTo>
                <a:cubicBezTo>
                  <a:pt x="96085" y="2980623"/>
                  <a:pt x="95314" y="2698244"/>
                  <a:pt x="89668" y="2415941"/>
                </a:cubicBezTo>
                <a:cubicBezTo>
                  <a:pt x="88895" y="2377314"/>
                  <a:pt x="85040" y="2338748"/>
                  <a:pt x="80043" y="2300438"/>
                </a:cubicBezTo>
                <a:cubicBezTo>
                  <a:pt x="75403" y="2264868"/>
                  <a:pt x="67209" y="2229853"/>
                  <a:pt x="60792" y="2194560"/>
                </a:cubicBezTo>
                <a:cubicBezTo>
                  <a:pt x="55875" y="2140467"/>
                  <a:pt x="53427" y="2084417"/>
                  <a:pt x="41542" y="2030931"/>
                </a:cubicBezTo>
                <a:cubicBezTo>
                  <a:pt x="39341" y="2021027"/>
                  <a:pt x="35125" y="2011680"/>
                  <a:pt x="31917" y="2002055"/>
                </a:cubicBezTo>
                <a:cubicBezTo>
                  <a:pt x="20766" y="1723297"/>
                  <a:pt x="-56711" y="1779148"/>
                  <a:pt x="80043" y="1751798"/>
                </a:cubicBezTo>
                <a:cubicBezTo>
                  <a:pt x="93015" y="1749204"/>
                  <a:pt x="105710" y="1745381"/>
                  <a:pt x="118544" y="1742173"/>
                </a:cubicBezTo>
                <a:cubicBezTo>
                  <a:pt x="128169" y="1735756"/>
                  <a:pt x="137073" y="1728095"/>
                  <a:pt x="147420" y="1722922"/>
                </a:cubicBezTo>
                <a:cubicBezTo>
                  <a:pt x="156495" y="1718385"/>
                  <a:pt x="167427" y="1718224"/>
                  <a:pt x="176296" y="1713297"/>
                </a:cubicBezTo>
                <a:cubicBezTo>
                  <a:pt x="275586" y="1658136"/>
                  <a:pt x="197584" y="1686950"/>
                  <a:pt x="262923" y="1665171"/>
                </a:cubicBezTo>
                <a:cubicBezTo>
                  <a:pt x="272548" y="1658754"/>
                  <a:pt x="281452" y="1651094"/>
                  <a:pt x="291799" y="1645920"/>
                </a:cubicBezTo>
                <a:cubicBezTo>
                  <a:pt x="300874" y="1641383"/>
                  <a:pt x="311865" y="1641329"/>
                  <a:pt x="320674" y="1636295"/>
                </a:cubicBezTo>
                <a:cubicBezTo>
                  <a:pt x="397026" y="1592665"/>
                  <a:pt x="321128" y="1616931"/>
                  <a:pt x="397677" y="1597794"/>
                </a:cubicBezTo>
                <a:cubicBezTo>
                  <a:pt x="407302" y="1591377"/>
                  <a:pt x="416205" y="1583716"/>
                  <a:pt x="426552" y="1578543"/>
                </a:cubicBezTo>
                <a:cubicBezTo>
                  <a:pt x="440359" y="1571639"/>
                  <a:pt x="481595" y="1562376"/>
                  <a:pt x="493929" y="1559293"/>
                </a:cubicBezTo>
                <a:cubicBezTo>
                  <a:pt x="536985" y="1494711"/>
                  <a:pt x="486264" y="1557987"/>
                  <a:pt x="542056" y="1520792"/>
                </a:cubicBezTo>
                <a:cubicBezTo>
                  <a:pt x="614156" y="1472725"/>
                  <a:pt x="531147" y="1505177"/>
                  <a:pt x="599807" y="1482291"/>
                </a:cubicBezTo>
                <a:cubicBezTo>
                  <a:pt x="609432" y="1475874"/>
                  <a:pt x="620503" y="1471220"/>
                  <a:pt x="628683" y="1463040"/>
                </a:cubicBezTo>
                <a:cubicBezTo>
                  <a:pt x="636863" y="1454860"/>
                  <a:pt x="638520" y="1440888"/>
                  <a:pt x="647933" y="1434164"/>
                </a:cubicBezTo>
                <a:cubicBezTo>
                  <a:pt x="661993" y="1424121"/>
                  <a:pt x="680606" y="1422641"/>
                  <a:pt x="696060" y="1414914"/>
                </a:cubicBezTo>
                <a:cubicBezTo>
                  <a:pt x="706407" y="1409741"/>
                  <a:pt x="715311" y="1402080"/>
                  <a:pt x="724936" y="1395663"/>
                </a:cubicBezTo>
                <a:cubicBezTo>
                  <a:pt x="734561" y="1382829"/>
                  <a:pt x="741821" y="1367820"/>
                  <a:pt x="753811" y="1357162"/>
                </a:cubicBezTo>
                <a:cubicBezTo>
                  <a:pt x="796196" y="1319486"/>
                  <a:pt x="807803" y="1323560"/>
                  <a:pt x="850064" y="1299411"/>
                </a:cubicBezTo>
                <a:cubicBezTo>
                  <a:pt x="901765" y="1269867"/>
                  <a:pt x="854202" y="1286344"/>
                  <a:pt x="917441" y="1270535"/>
                </a:cubicBezTo>
                <a:cubicBezTo>
                  <a:pt x="930275" y="1257701"/>
                  <a:pt x="941422" y="1242924"/>
                  <a:pt x="955942" y="1232034"/>
                </a:cubicBezTo>
                <a:cubicBezTo>
                  <a:pt x="974974" y="1217760"/>
                  <a:pt x="1001014" y="1210593"/>
                  <a:pt x="1023319" y="1203158"/>
                </a:cubicBezTo>
                <a:cubicBezTo>
                  <a:pt x="1032944" y="1196741"/>
                  <a:pt x="1041847" y="1189081"/>
                  <a:pt x="1052194" y="1183908"/>
                </a:cubicBezTo>
                <a:cubicBezTo>
                  <a:pt x="1061269" y="1179370"/>
                  <a:pt x="1072201" y="1179209"/>
                  <a:pt x="1081070" y="1174282"/>
                </a:cubicBezTo>
                <a:cubicBezTo>
                  <a:pt x="1101295" y="1163046"/>
                  <a:pt x="1119571" y="1148615"/>
                  <a:pt x="1138822" y="1135781"/>
                </a:cubicBezTo>
                <a:cubicBezTo>
                  <a:pt x="1148447" y="1129364"/>
                  <a:pt x="1156475" y="1119337"/>
                  <a:pt x="1167698" y="1116531"/>
                </a:cubicBezTo>
                <a:lnTo>
                  <a:pt x="1206199" y="1106905"/>
                </a:lnTo>
                <a:cubicBezTo>
                  <a:pt x="1214915" y="1100368"/>
                  <a:pt x="1259505" y="1065815"/>
                  <a:pt x="1273576" y="1058779"/>
                </a:cubicBezTo>
                <a:cubicBezTo>
                  <a:pt x="1282651" y="1054242"/>
                  <a:pt x="1292826" y="1052362"/>
                  <a:pt x="1302451" y="1049154"/>
                </a:cubicBezTo>
                <a:cubicBezTo>
                  <a:pt x="1312076" y="1042737"/>
                  <a:pt x="1321913" y="1036627"/>
                  <a:pt x="1331327" y="1029903"/>
                </a:cubicBezTo>
                <a:cubicBezTo>
                  <a:pt x="1344381" y="1020579"/>
                  <a:pt x="1356224" y="1009530"/>
                  <a:pt x="1369828" y="1001028"/>
                </a:cubicBezTo>
                <a:cubicBezTo>
                  <a:pt x="1381996" y="993423"/>
                  <a:pt x="1396653" y="990117"/>
                  <a:pt x="1408329" y="981777"/>
                </a:cubicBezTo>
                <a:cubicBezTo>
                  <a:pt x="1419406" y="973865"/>
                  <a:pt x="1426870" y="961760"/>
                  <a:pt x="1437205" y="952901"/>
                </a:cubicBezTo>
                <a:cubicBezTo>
                  <a:pt x="1449385" y="942461"/>
                  <a:pt x="1461357" y="931199"/>
                  <a:pt x="1475706" y="924025"/>
                </a:cubicBezTo>
                <a:cubicBezTo>
                  <a:pt x="1493856" y="914950"/>
                  <a:pt x="1533458" y="904775"/>
                  <a:pt x="1533458" y="904775"/>
                </a:cubicBezTo>
                <a:cubicBezTo>
                  <a:pt x="1552723" y="885510"/>
                  <a:pt x="1576138" y="859371"/>
                  <a:pt x="1600834" y="847023"/>
                </a:cubicBezTo>
                <a:cubicBezTo>
                  <a:pt x="1633398" y="830741"/>
                  <a:pt x="1671508" y="825189"/>
                  <a:pt x="1706712" y="818148"/>
                </a:cubicBezTo>
                <a:cubicBezTo>
                  <a:pt x="1719546" y="811731"/>
                  <a:pt x="1732025" y="804549"/>
                  <a:pt x="1745213" y="798897"/>
                </a:cubicBezTo>
                <a:cubicBezTo>
                  <a:pt x="1754539" y="794900"/>
                  <a:pt x="1765280" y="794306"/>
                  <a:pt x="1774089" y="789272"/>
                </a:cubicBezTo>
                <a:cubicBezTo>
                  <a:pt x="1861139" y="739529"/>
                  <a:pt x="1760293" y="777663"/>
                  <a:pt x="1860717" y="741145"/>
                </a:cubicBezTo>
                <a:cubicBezTo>
                  <a:pt x="1879787" y="734211"/>
                  <a:pt x="1918468" y="721895"/>
                  <a:pt x="1918468" y="721895"/>
                </a:cubicBezTo>
                <a:cubicBezTo>
                  <a:pt x="1937719" y="709061"/>
                  <a:pt x="1963387" y="702645"/>
                  <a:pt x="1976220" y="683394"/>
                </a:cubicBezTo>
                <a:cubicBezTo>
                  <a:pt x="1982637" y="673769"/>
                  <a:pt x="1987290" y="662698"/>
                  <a:pt x="1995470" y="654518"/>
                </a:cubicBezTo>
                <a:cubicBezTo>
                  <a:pt x="2012114" y="637874"/>
                  <a:pt x="2043979" y="627338"/>
                  <a:pt x="2062847" y="616017"/>
                </a:cubicBezTo>
                <a:cubicBezTo>
                  <a:pt x="2178998" y="546326"/>
                  <a:pt x="2071092" y="602270"/>
                  <a:pt x="2159100" y="558265"/>
                </a:cubicBezTo>
                <a:cubicBezTo>
                  <a:pt x="2162308" y="548640"/>
                  <a:pt x="2160469" y="535287"/>
                  <a:pt x="2168725" y="529390"/>
                </a:cubicBezTo>
                <a:cubicBezTo>
                  <a:pt x="2181345" y="520376"/>
                  <a:pt x="2244394" y="505660"/>
                  <a:pt x="2264978" y="500514"/>
                </a:cubicBezTo>
                <a:cubicBezTo>
                  <a:pt x="2291027" y="483147"/>
                  <a:pt x="2301820" y="474227"/>
                  <a:pt x="2332354" y="462013"/>
                </a:cubicBezTo>
                <a:cubicBezTo>
                  <a:pt x="2351195" y="454477"/>
                  <a:pt x="2370855" y="449179"/>
                  <a:pt x="2390106" y="442762"/>
                </a:cubicBezTo>
                <a:lnTo>
                  <a:pt x="2418982" y="433137"/>
                </a:lnTo>
                <a:cubicBezTo>
                  <a:pt x="2428607" y="423512"/>
                  <a:pt x="2436781" y="412173"/>
                  <a:pt x="2447858" y="404261"/>
                </a:cubicBezTo>
                <a:cubicBezTo>
                  <a:pt x="2459534" y="395921"/>
                  <a:pt x="2473901" y="392130"/>
                  <a:pt x="2486359" y="385011"/>
                </a:cubicBezTo>
                <a:cubicBezTo>
                  <a:pt x="2496403" y="379272"/>
                  <a:pt x="2505190" y="371499"/>
                  <a:pt x="2515234" y="365760"/>
                </a:cubicBezTo>
                <a:cubicBezTo>
                  <a:pt x="2527692" y="358641"/>
                  <a:pt x="2541278" y="353629"/>
                  <a:pt x="2553736" y="346510"/>
                </a:cubicBezTo>
                <a:cubicBezTo>
                  <a:pt x="2563780" y="340771"/>
                  <a:pt x="2572040" y="331957"/>
                  <a:pt x="2582611" y="327259"/>
                </a:cubicBezTo>
                <a:cubicBezTo>
                  <a:pt x="2601154" y="319018"/>
                  <a:pt x="2640363" y="308009"/>
                  <a:pt x="2640363" y="308009"/>
                </a:cubicBezTo>
                <a:cubicBezTo>
                  <a:pt x="2653197" y="295175"/>
                  <a:pt x="2664344" y="280398"/>
                  <a:pt x="2678864" y="269508"/>
                </a:cubicBezTo>
                <a:cubicBezTo>
                  <a:pt x="2704032" y="250632"/>
                  <a:pt x="2726646" y="247937"/>
                  <a:pt x="2755866" y="240632"/>
                </a:cubicBezTo>
                <a:cubicBezTo>
                  <a:pt x="2775117" y="227798"/>
                  <a:pt x="2795109" y="216013"/>
                  <a:pt x="2813618" y="202131"/>
                </a:cubicBezTo>
                <a:cubicBezTo>
                  <a:pt x="2826452" y="192506"/>
                  <a:pt x="2838191" y="181214"/>
                  <a:pt x="2852119" y="173255"/>
                </a:cubicBezTo>
                <a:cubicBezTo>
                  <a:pt x="2860928" y="168221"/>
                  <a:pt x="2871369" y="166838"/>
                  <a:pt x="2880994" y="163630"/>
                </a:cubicBezTo>
                <a:cubicBezTo>
                  <a:pt x="2963749" y="108459"/>
                  <a:pt x="2859045" y="174605"/>
                  <a:pt x="2938746" y="134754"/>
                </a:cubicBezTo>
                <a:cubicBezTo>
                  <a:pt x="3013382" y="97436"/>
                  <a:pt x="2923918" y="130071"/>
                  <a:pt x="2996498" y="105878"/>
                </a:cubicBezTo>
                <a:cubicBezTo>
                  <a:pt x="3015748" y="112295"/>
                  <a:pt x="3039900" y="110781"/>
                  <a:pt x="3054249" y="125129"/>
                </a:cubicBezTo>
                <a:cubicBezTo>
                  <a:pt x="3108987" y="179865"/>
                  <a:pt x="3056283" y="135771"/>
                  <a:pt x="3112001" y="163630"/>
                </a:cubicBezTo>
                <a:cubicBezTo>
                  <a:pt x="3141809" y="178534"/>
                  <a:pt x="3148840" y="194306"/>
                  <a:pt x="3179378" y="211756"/>
                </a:cubicBezTo>
                <a:cubicBezTo>
                  <a:pt x="3196489" y="221534"/>
                  <a:pt x="3242302" y="227487"/>
                  <a:pt x="3256380" y="231007"/>
                </a:cubicBezTo>
                <a:cubicBezTo>
                  <a:pt x="3266223" y="233468"/>
                  <a:pt x="3275500" y="237845"/>
                  <a:pt x="3285256" y="240632"/>
                </a:cubicBezTo>
                <a:cubicBezTo>
                  <a:pt x="3297976" y="244266"/>
                  <a:pt x="3311086" y="246456"/>
                  <a:pt x="3323757" y="250257"/>
                </a:cubicBezTo>
                <a:cubicBezTo>
                  <a:pt x="3343193" y="256088"/>
                  <a:pt x="3363358" y="260433"/>
                  <a:pt x="3381508" y="269508"/>
                </a:cubicBezTo>
                <a:cubicBezTo>
                  <a:pt x="3425256" y="291381"/>
                  <a:pt x="3418979" y="289575"/>
                  <a:pt x="3468136" y="308009"/>
                </a:cubicBezTo>
                <a:cubicBezTo>
                  <a:pt x="3477636" y="311571"/>
                  <a:pt x="3487107" y="315433"/>
                  <a:pt x="3497011" y="317634"/>
                </a:cubicBezTo>
                <a:cubicBezTo>
                  <a:pt x="3516062" y="321868"/>
                  <a:pt x="3535512" y="324051"/>
                  <a:pt x="3554763" y="327259"/>
                </a:cubicBezTo>
                <a:cubicBezTo>
                  <a:pt x="3564388" y="336884"/>
                  <a:pt x="3572313" y="348584"/>
                  <a:pt x="3583639" y="356135"/>
                </a:cubicBezTo>
                <a:cubicBezTo>
                  <a:pt x="3670462" y="414017"/>
                  <a:pt x="3550512" y="309279"/>
                  <a:pt x="3641390" y="385011"/>
                </a:cubicBezTo>
                <a:cubicBezTo>
                  <a:pt x="3651847" y="393725"/>
                  <a:pt x="3658782" y="406579"/>
                  <a:pt x="3670266" y="413887"/>
                </a:cubicBezTo>
                <a:cubicBezTo>
                  <a:pt x="3694477" y="429294"/>
                  <a:pt x="3726976" y="432097"/>
                  <a:pt x="3747268" y="452388"/>
                </a:cubicBezTo>
                <a:cubicBezTo>
                  <a:pt x="3756893" y="462013"/>
                  <a:pt x="3764818" y="473712"/>
                  <a:pt x="3776144" y="481263"/>
                </a:cubicBezTo>
                <a:cubicBezTo>
                  <a:pt x="3784586" y="486891"/>
                  <a:pt x="3796151" y="485962"/>
                  <a:pt x="3805020" y="490889"/>
                </a:cubicBezTo>
                <a:cubicBezTo>
                  <a:pt x="3825244" y="502125"/>
                  <a:pt x="3843521" y="516556"/>
                  <a:pt x="3862771" y="529390"/>
                </a:cubicBezTo>
                <a:lnTo>
                  <a:pt x="3891647" y="548640"/>
                </a:lnTo>
                <a:cubicBezTo>
                  <a:pt x="3960441" y="651829"/>
                  <a:pt x="3853307" y="495221"/>
                  <a:pt x="3939773" y="606392"/>
                </a:cubicBezTo>
                <a:cubicBezTo>
                  <a:pt x="3979311" y="657228"/>
                  <a:pt x="3965746" y="658516"/>
                  <a:pt x="4007150" y="693019"/>
                </a:cubicBezTo>
                <a:cubicBezTo>
                  <a:pt x="4016037" y="700425"/>
                  <a:pt x="4026401" y="705853"/>
                  <a:pt x="4036026" y="712270"/>
                </a:cubicBezTo>
                <a:cubicBezTo>
                  <a:pt x="4042443" y="721895"/>
                  <a:pt x="4052471" y="752368"/>
                  <a:pt x="4055277" y="741145"/>
                </a:cubicBezTo>
                <a:cubicBezTo>
                  <a:pt x="4060779" y="719136"/>
                  <a:pt x="4050752" y="695875"/>
                  <a:pt x="4045651" y="673769"/>
                </a:cubicBezTo>
                <a:cubicBezTo>
                  <a:pt x="4041088" y="653997"/>
                  <a:pt x="4026401" y="616017"/>
                  <a:pt x="4026401" y="616017"/>
                </a:cubicBezTo>
                <a:cubicBezTo>
                  <a:pt x="4019984" y="558265"/>
                  <a:pt x="4010052" y="500797"/>
                  <a:pt x="4007150" y="442762"/>
                </a:cubicBezTo>
                <a:cubicBezTo>
                  <a:pt x="4003942" y="378594"/>
                  <a:pt x="4012406" y="312758"/>
                  <a:pt x="3997525" y="250257"/>
                </a:cubicBezTo>
                <a:cubicBezTo>
                  <a:pt x="3994461" y="237388"/>
                  <a:pt x="3971938" y="243502"/>
                  <a:pt x="3959024" y="240632"/>
                </a:cubicBezTo>
                <a:cubicBezTo>
                  <a:pt x="3943054" y="237083"/>
                  <a:pt x="3926769" y="234975"/>
                  <a:pt x="3910898" y="231007"/>
                </a:cubicBezTo>
                <a:cubicBezTo>
                  <a:pt x="3792510" y="201409"/>
                  <a:pt x="4011278" y="247232"/>
                  <a:pt x="3833896" y="211756"/>
                </a:cubicBezTo>
                <a:cubicBezTo>
                  <a:pt x="3806064" y="128262"/>
                  <a:pt x="3808222" y="160457"/>
                  <a:pt x="3824270" y="48127"/>
                </a:cubicBezTo>
                <a:cubicBezTo>
                  <a:pt x="3825705" y="38083"/>
                  <a:pt x="3827558" y="27174"/>
                  <a:pt x="3833896" y="19251"/>
                </a:cubicBezTo>
                <a:cubicBezTo>
                  <a:pt x="3841122" y="10218"/>
                  <a:pt x="3853146" y="6417"/>
                  <a:pt x="3862771" y="0"/>
                </a:cubicBezTo>
                <a:lnTo>
                  <a:pt x="4209281" y="9625"/>
                </a:lnTo>
                <a:cubicBezTo>
                  <a:pt x="4501229" y="14223"/>
                  <a:pt x="4794164" y="-4506"/>
                  <a:pt x="5085180" y="19251"/>
                </a:cubicBezTo>
                <a:cubicBezTo>
                  <a:pt x="5116837" y="21835"/>
                  <a:pt x="5152557" y="86628"/>
                  <a:pt x="5152557" y="86628"/>
                </a:cubicBezTo>
                <a:cubicBezTo>
                  <a:pt x="5155765" y="96253"/>
                  <a:pt x="5157645" y="106428"/>
                  <a:pt x="5162182" y="115503"/>
                </a:cubicBezTo>
                <a:cubicBezTo>
                  <a:pt x="5199501" y="190143"/>
                  <a:pt x="5166861" y="100670"/>
                  <a:pt x="5191058" y="173255"/>
                </a:cubicBezTo>
                <a:cubicBezTo>
                  <a:pt x="5187849" y="205339"/>
                  <a:pt x="5192451" y="239205"/>
                  <a:pt x="5181432" y="269508"/>
                </a:cubicBezTo>
                <a:cubicBezTo>
                  <a:pt x="5177965" y="279043"/>
                  <a:pt x="5162663" y="278241"/>
                  <a:pt x="5152557" y="279133"/>
                </a:cubicBezTo>
                <a:cubicBezTo>
                  <a:pt x="5053275" y="287893"/>
                  <a:pt x="4953634" y="291966"/>
                  <a:pt x="4854173" y="298383"/>
                </a:cubicBezTo>
                <a:cubicBezTo>
                  <a:pt x="4847756" y="308008"/>
                  <a:pt x="4836825" y="315848"/>
                  <a:pt x="4834923" y="327259"/>
                </a:cubicBezTo>
                <a:cubicBezTo>
                  <a:pt x="4833255" y="337267"/>
                  <a:pt x="4842558" y="346186"/>
                  <a:pt x="4844548" y="356135"/>
                </a:cubicBezTo>
                <a:cubicBezTo>
                  <a:pt x="4869538" y="481089"/>
                  <a:pt x="4835822" y="368458"/>
                  <a:pt x="4873424" y="481263"/>
                </a:cubicBezTo>
                <a:lnTo>
                  <a:pt x="4892674" y="539015"/>
                </a:lnTo>
                <a:cubicBezTo>
                  <a:pt x="4895883" y="577516"/>
                  <a:pt x="4897786" y="616148"/>
                  <a:pt x="4902300" y="654518"/>
                </a:cubicBezTo>
                <a:cubicBezTo>
                  <a:pt x="4904212" y="670766"/>
                  <a:pt x="4910242" y="686371"/>
                  <a:pt x="4911925" y="702644"/>
                </a:cubicBezTo>
                <a:cubicBezTo>
                  <a:pt x="4942839" y="1001477"/>
                  <a:pt x="4913841" y="846974"/>
                  <a:pt x="4940801" y="981777"/>
                </a:cubicBezTo>
                <a:cubicBezTo>
                  <a:pt x="4947218" y="1087655"/>
                  <a:pt x="4901212" y="1211154"/>
                  <a:pt x="4960051" y="1299411"/>
                </a:cubicBezTo>
                <a:cubicBezTo>
                  <a:pt x="4966468" y="1309036"/>
                  <a:pt x="4971122" y="1320107"/>
                  <a:pt x="4979302" y="1328287"/>
                </a:cubicBezTo>
                <a:cubicBezTo>
                  <a:pt x="4990645" y="1339630"/>
                  <a:pt x="5005623" y="1346722"/>
                  <a:pt x="5017803" y="1357162"/>
                </a:cubicBezTo>
                <a:cubicBezTo>
                  <a:pt x="5028138" y="1366021"/>
                  <a:pt x="5036222" y="1377324"/>
                  <a:pt x="5046679" y="1386038"/>
                </a:cubicBezTo>
                <a:cubicBezTo>
                  <a:pt x="5055566" y="1393444"/>
                  <a:pt x="5066667" y="1397883"/>
                  <a:pt x="5075554" y="1405289"/>
                </a:cubicBezTo>
                <a:cubicBezTo>
                  <a:pt x="5086011" y="1414003"/>
                  <a:pt x="5093973" y="1425450"/>
                  <a:pt x="5104430" y="1434164"/>
                </a:cubicBezTo>
                <a:cubicBezTo>
                  <a:pt x="5113317" y="1441570"/>
                  <a:pt x="5124419" y="1446009"/>
                  <a:pt x="5133306" y="1453415"/>
                </a:cubicBezTo>
                <a:cubicBezTo>
                  <a:pt x="5143763" y="1462129"/>
                  <a:pt x="5151437" y="1473934"/>
                  <a:pt x="5162182" y="1482291"/>
                </a:cubicBezTo>
                <a:cubicBezTo>
                  <a:pt x="5248917" y="1549752"/>
                  <a:pt x="5191003" y="1496687"/>
                  <a:pt x="5248809" y="1540042"/>
                </a:cubicBezTo>
                <a:cubicBezTo>
                  <a:pt x="5261643" y="1549667"/>
                  <a:pt x="5273706" y="1560416"/>
                  <a:pt x="5287310" y="1568918"/>
                </a:cubicBezTo>
                <a:cubicBezTo>
                  <a:pt x="5299477" y="1576523"/>
                  <a:pt x="5313353" y="1581050"/>
                  <a:pt x="5325811" y="1588169"/>
                </a:cubicBezTo>
                <a:cubicBezTo>
                  <a:pt x="5436043" y="1651159"/>
                  <a:pt x="5264102" y="1556655"/>
                  <a:pt x="5383563" y="1636295"/>
                </a:cubicBezTo>
                <a:cubicBezTo>
                  <a:pt x="5392005" y="1641923"/>
                  <a:pt x="5402814" y="1642712"/>
                  <a:pt x="5412439" y="1645920"/>
                </a:cubicBezTo>
                <a:cubicBezTo>
                  <a:pt x="5470955" y="1684933"/>
                  <a:pt x="5408782" y="1648158"/>
                  <a:pt x="5479816" y="1674796"/>
                </a:cubicBezTo>
                <a:cubicBezTo>
                  <a:pt x="5580486" y="1712547"/>
                  <a:pt x="5457989" y="1678965"/>
                  <a:pt x="5556818" y="1703672"/>
                </a:cubicBezTo>
                <a:cubicBezTo>
                  <a:pt x="5569652" y="1713297"/>
                  <a:pt x="5581715" y="1724046"/>
                  <a:pt x="5595319" y="1732548"/>
                </a:cubicBezTo>
                <a:cubicBezTo>
                  <a:pt x="5607486" y="1740153"/>
                  <a:pt x="5621362" y="1744679"/>
                  <a:pt x="5633820" y="1751798"/>
                </a:cubicBezTo>
                <a:cubicBezTo>
                  <a:pt x="5643864" y="1757537"/>
                  <a:pt x="5653071" y="1764632"/>
                  <a:pt x="5662696" y="1771049"/>
                </a:cubicBezTo>
                <a:cubicBezTo>
                  <a:pt x="5697988" y="1823986"/>
                  <a:pt x="5662696" y="1779070"/>
                  <a:pt x="5710822" y="1819175"/>
                </a:cubicBezTo>
                <a:cubicBezTo>
                  <a:pt x="5721279" y="1827889"/>
                  <a:pt x="5728953" y="1839694"/>
                  <a:pt x="5739698" y="1848051"/>
                </a:cubicBezTo>
                <a:cubicBezTo>
                  <a:pt x="5789343" y="1886664"/>
                  <a:pt x="5782757" y="1881655"/>
                  <a:pt x="5826325" y="1896177"/>
                </a:cubicBezTo>
                <a:cubicBezTo>
                  <a:pt x="5926455" y="1996307"/>
                  <a:pt x="5790272" y="1863900"/>
                  <a:pt x="5884077" y="1944303"/>
                </a:cubicBezTo>
                <a:cubicBezTo>
                  <a:pt x="5952185" y="2002681"/>
                  <a:pt x="5890959" y="1966994"/>
                  <a:pt x="5961079" y="2002055"/>
                </a:cubicBezTo>
                <a:cubicBezTo>
                  <a:pt x="5967496" y="2011680"/>
                  <a:pt x="5980329" y="2019363"/>
                  <a:pt x="5980329" y="2030931"/>
                </a:cubicBezTo>
                <a:cubicBezTo>
                  <a:pt x="5980329" y="2052648"/>
                  <a:pt x="5961120" y="2107809"/>
                  <a:pt x="5951453" y="2136809"/>
                </a:cubicBezTo>
                <a:cubicBezTo>
                  <a:pt x="5934610" y="2406305"/>
                  <a:pt x="5953886" y="2208836"/>
                  <a:pt x="5932203" y="2338939"/>
                </a:cubicBezTo>
                <a:cubicBezTo>
                  <a:pt x="5917457" y="2427418"/>
                  <a:pt x="5931401" y="2379848"/>
                  <a:pt x="5912952" y="2435192"/>
                </a:cubicBezTo>
                <a:cubicBezTo>
                  <a:pt x="5885042" y="2630565"/>
                  <a:pt x="5920411" y="2386705"/>
                  <a:pt x="5893702" y="2560320"/>
                </a:cubicBezTo>
                <a:cubicBezTo>
                  <a:pt x="5890252" y="2582743"/>
                  <a:pt x="5887285" y="2605238"/>
                  <a:pt x="5884077" y="2627697"/>
                </a:cubicBezTo>
                <a:cubicBezTo>
                  <a:pt x="5887285" y="2688657"/>
                  <a:pt x="5888175" y="2749783"/>
                  <a:pt x="5893702" y="2810577"/>
                </a:cubicBezTo>
                <a:cubicBezTo>
                  <a:pt x="5894621" y="2820681"/>
                  <a:pt x="5900412" y="2829735"/>
                  <a:pt x="5903327" y="2839453"/>
                </a:cubicBezTo>
                <a:cubicBezTo>
                  <a:pt x="5910039" y="2861826"/>
                  <a:pt x="5916161" y="2884371"/>
                  <a:pt x="5922578" y="2906830"/>
                </a:cubicBezTo>
                <a:cubicBezTo>
                  <a:pt x="5925786" y="2964581"/>
                  <a:pt x="5925029" y="3022690"/>
                  <a:pt x="5932203" y="3080084"/>
                </a:cubicBezTo>
                <a:cubicBezTo>
                  <a:pt x="5934720" y="3100219"/>
                  <a:pt x="5951453" y="3137836"/>
                  <a:pt x="5951453" y="3137836"/>
                </a:cubicBezTo>
                <a:cubicBezTo>
                  <a:pt x="5954662" y="3266173"/>
                  <a:pt x="5955948" y="3394572"/>
                  <a:pt x="5961079" y="3522847"/>
                </a:cubicBezTo>
                <a:cubicBezTo>
                  <a:pt x="5962368" y="3555065"/>
                  <a:pt x="5968734" y="3586915"/>
                  <a:pt x="5970704" y="3619099"/>
                </a:cubicBezTo>
                <a:cubicBezTo>
                  <a:pt x="5978360" y="3744158"/>
                  <a:pt x="5950330" y="3875622"/>
                  <a:pt x="5989954" y="3994484"/>
                </a:cubicBezTo>
                <a:cubicBezTo>
                  <a:pt x="5993163" y="4004109"/>
                  <a:pt x="5997119" y="4013517"/>
                  <a:pt x="5999580" y="4023360"/>
                </a:cubicBezTo>
                <a:cubicBezTo>
                  <a:pt x="6006754" y="4052057"/>
                  <a:pt x="6012413" y="4081112"/>
                  <a:pt x="6018830" y="4109988"/>
                </a:cubicBezTo>
                <a:cubicBezTo>
                  <a:pt x="6015622" y="4196615"/>
                  <a:pt x="6018050" y="4283636"/>
                  <a:pt x="6009205" y="4369870"/>
                </a:cubicBezTo>
                <a:cubicBezTo>
                  <a:pt x="6005156" y="4409349"/>
                  <a:pt x="5980329" y="4485373"/>
                  <a:pt x="5980329" y="4485373"/>
                </a:cubicBezTo>
                <a:cubicBezTo>
                  <a:pt x="5977121" y="4514249"/>
                  <a:pt x="5975235" y="4543302"/>
                  <a:pt x="5970704" y="4572000"/>
                </a:cubicBezTo>
                <a:cubicBezTo>
                  <a:pt x="5965601" y="4604319"/>
                  <a:pt x="5951453" y="4668253"/>
                  <a:pt x="5951453" y="4668253"/>
                </a:cubicBezTo>
                <a:cubicBezTo>
                  <a:pt x="5935334" y="4893929"/>
                  <a:pt x="5935426" y="4830592"/>
                  <a:pt x="5951453" y="5159141"/>
                </a:cubicBezTo>
                <a:cubicBezTo>
                  <a:pt x="5951901" y="5168323"/>
                  <a:pt x="5965823" y="5215128"/>
                  <a:pt x="5970704" y="5226518"/>
                </a:cubicBezTo>
                <a:cubicBezTo>
                  <a:pt x="5976356" y="5239706"/>
                  <a:pt x="5983537" y="5252185"/>
                  <a:pt x="5989954" y="5265019"/>
                </a:cubicBezTo>
                <a:cubicBezTo>
                  <a:pt x="5993163" y="5293895"/>
                  <a:pt x="5995740" y="5322848"/>
                  <a:pt x="5999580" y="5351647"/>
                </a:cubicBezTo>
                <a:cubicBezTo>
                  <a:pt x="6002159" y="5370992"/>
                  <a:pt x="6009205" y="5389882"/>
                  <a:pt x="6009205" y="5409398"/>
                </a:cubicBezTo>
                <a:cubicBezTo>
                  <a:pt x="6009205" y="5441642"/>
                  <a:pt x="6005522" y="5473959"/>
                  <a:pt x="5999580" y="5505651"/>
                </a:cubicBezTo>
                <a:cubicBezTo>
                  <a:pt x="5995840" y="5525595"/>
                  <a:pt x="5986746" y="5544152"/>
                  <a:pt x="5980329" y="5563402"/>
                </a:cubicBezTo>
                <a:lnTo>
                  <a:pt x="5970704" y="5592278"/>
                </a:lnTo>
                <a:lnTo>
                  <a:pt x="5961079" y="5621154"/>
                </a:lnTo>
                <a:cubicBezTo>
                  <a:pt x="5953251" y="5644638"/>
                  <a:pt x="5950860" y="5660248"/>
                  <a:pt x="5932203" y="5678905"/>
                </a:cubicBezTo>
                <a:cubicBezTo>
                  <a:pt x="5924023" y="5687085"/>
                  <a:pt x="5914550" y="5695350"/>
                  <a:pt x="5903327" y="5698156"/>
                </a:cubicBezTo>
                <a:cubicBezTo>
                  <a:pt x="5875141" y="5705203"/>
                  <a:pt x="5845689" y="5705848"/>
                  <a:pt x="5816700" y="5707781"/>
                </a:cubicBezTo>
                <a:cubicBezTo>
                  <a:pt x="5749396" y="5712268"/>
                  <a:pt x="5681946" y="5714198"/>
                  <a:pt x="5614569" y="5717407"/>
                </a:cubicBezTo>
                <a:lnTo>
                  <a:pt x="5527942" y="5746282"/>
                </a:lnTo>
                <a:lnTo>
                  <a:pt x="5470190" y="5765533"/>
                </a:lnTo>
                <a:cubicBezTo>
                  <a:pt x="5457356" y="5768741"/>
                  <a:pt x="5444360" y="5771357"/>
                  <a:pt x="5431689" y="5775158"/>
                </a:cubicBezTo>
                <a:cubicBezTo>
                  <a:pt x="5412253" y="5780989"/>
                  <a:pt x="5393188" y="5787992"/>
                  <a:pt x="5373938" y="5794409"/>
                </a:cubicBezTo>
                <a:lnTo>
                  <a:pt x="5345062" y="5804034"/>
                </a:lnTo>
                <a:lnTo>
                  <a:pt x="4767546" y="5794409"/>
                </a:lnTo>
                <a:cubicBezTo>
                  <a:pt x="4757206" y="5794114"/>
                  <a:pt x="4599881" y="5777332"/>
                  <a:pt x="4584666" y="5775158"/>
                </a:cubicBezTo>
                <a:cubicBezTo>
                  <a:pt x="4546026" y="5769638"/>
                  <a:pt x="4507973" y="5760066"/>
                  <a:pt x="4469163" y="5755908"/>
                </a:cubicBezTo>
                <a:cubicBezTo>
                  <a:pt x="4418021" y="5750428"/>
                  <a:pt x="4366587" y="5747105"/>
                  <a:pt x="4315159" y="5746282"/>
                </a:cubicBezTo>
                <a:lnTo>
                  <a:pt x="3266005" y="5736657"/>
                </a:lnTo>
                <a:cubicBezTo>
                  <a:pt x="3201837" y="5733449"/>
                  <a:pt x="3137573" y="5731778"/>
                  <a:pt x="3073500" y="5727032"/>
                </a:cubicBezTo>
                <a:cubicBezTo>
                  <a:pt x="3050875" y="5725356"/>
                  <a:pt x="3028546" y="5720857"/>
                  <a:pt x="3006123" y="5717407"/>
                </a:cubicBezTo>
                <a:cubicBezTo>
                  <a:pt x="2832508" y="5690696"/>
                  <a:pt x="3076364" y="5726065"/>
                  <a:pt x="2880994" y="5698156"/>
                </a:cubicBezTo>
                <a:lnTo>
                  <a:pt x="2669239" y="5707781"/>
                </a:lnTo>
                <a:cubicBezTo>
                  <a:pt x="2633866" y="5709925"/>
                  <a:pt x="2598799" y="5717407"/>
                  <a:pt x="2563361" y="5717407"/>
                </a:cubicBezTo>
                <a:cubicBezTo>
                  <a:pt x="2460641" y="5717407"/>
                  <a:pt x="2358022" y="5710990"/>
                  <a:pt x="2255352" y="5707781"/>
                </a:cubicBezTo>
                <a:cubicBezTo>
                  <a:pt x="1956096" y="5719292"/>
                  <a:pt x="2010033" y="5722881"/>
                  <a:pt x="1677837" y="5707781"/>
                </a:cubicBezTo>
                <a:cubicBezTo>
                  <a:pt x="1590780" y="5703824"/>
                  <a:pt x="1596070" y="5698851"/>
                  <a:pt x="1523832" y="5688531"/>
                </a:cubicBezTo>
                <a:cubicBezTo>
                  <a:pt x="1498225" y="5684873"/>
                  <a:pt x="1472497" y="5682114"/>
                  <a:pt x="1446830" y="5678905"/>
                </a:cubicBezTo>
                <a:cubicBezTo>
                  <a:pt x="1381304" y="5657064"/>
                  <a:pt x="1461874" y="5684548"/>
                  <a:pt x="1369828" y="5650030"/>
                </a:cubicBezTo>
                <a:cubicBezTo>
                  <a:pt x="1360328" y="5646467"/>
                  <a:pt x="1350980" y="5641947"/>
                  <a:pt x="1340952" y="5640404"/>
                </a:cubicBezTo>
                <a:cubicBezTo>
                  <a:pt x="1309083" y="5635501"/>
                  <a:pt x="1276784" y="5633987"/>
                  <a:pt x="1244700" y="5630779"/>
                </a:cubicBezTo>
                <a:cubicBezTo>
                  <a:pt x="1125988" y="5633987"/>
                  <a:pt x="1007018" y="5631943"/>
                  <a:pt x="888565" y="5640404"/>
                </a:cubicBezTo>
                <a:cubicBezTo>
                  <a:pt x="871331" y="5641635"/>
                  <a:pt x="857671" y="5658394"/>
                  <a:pt x="840439" y="5659655"/>
                </a:cubicBezTo>
                <a:cubicBezTo>
                  <a:pt x="725199" y="5668087"/>
                  <a:pt x="609432" y="5666072"/>
                  <a:pt x="493929" y="5669280"/>
                </a:cubicBezTo>
                <a:cubicBezTo>
                  <a:pt x="360135" y="5713877"/>
                  <a:pt x="456841" y="5685312"/>
                  <a:pt x="128169" y="5669280"/>
                </a:cubicBezTo>
                <a:cubicBezTo>
                  <a:pt x="111884" y="5668486"/>
                  <a:pt x="41267" y="5653825"/>
                  <a:pt x="22291" y="5650030"/>
                </a:cubicBezTo>
                <a:cubicBezTo>
                  <a:pt x="19083" y="5640405"/>
                  <a:pt x="12666" y="5631300"/>
                  <a:pt x="12666" y="5621154"/>
                </a:cubicBezTo>
                <a:cubicBezTo>
                  <a:pt x="12666" y="5534467"/>
                  <a:pt x="22291" y="5447959"/>
                  <a:pt x="22291" y="5361272"/>
                </a:cubicBezTo>
              </a:path>
            </a:pathLst>
          </a:cu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Равнобедренный треугольник 41"/>
          <p:cNvSpPr/>
          <p:nvPr/>
        </p:nvSpPr>
        <p:spPr>
          <a:xfrm>
            <a:off x="3041583" y="943168"/>
            <a:ext cx="5775158" cy="1660773"/>
          </a:xfrm>
          <a:prstGeom prst="triangle">
            <a:avLst>
              <a:gd name="adj" fmla="val 4983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3552115" y="1218470"/>
            <a:ext cx="4754094" cy="1815882"/>
          </a:xfrm>
          <a:prstGeom prst="rect">
            <a:avLst/>
          </a:prstGeom>
        </p:spPr>
        <p:txBody>
          <a:bodyPr wrap="square">
            <a:spAutoFit/>
          </a:bodyPr>
          <a:lstStyle/>
          <a:p>
            <a:pPr algn="ctr"/>
            <a:r>
              <a:rPr lang="ru-RU" sz="2800" b="1" dirty="0" smtClean="0">
                <a:latin typeface="Times New Roman" panose="02020603050405020304" pitchFamily="18" charset="0"/>
                <a:cs typeface="Times New Roman" panose="02020603050405020304" pitchFamily="18" charset="0"/>
              </a:rPr>
              <a:t>Модель </a:t>
            </a:r>
          </a:p>
          <a:p>
            <a:pPr algn="ctr"/>
            <a:r>
              <a:rPr lang="ru-RU" sz="2800" b="1" dirty="0" smtClean="0">
                <a:latin typeface="Times New Roman" panose="02020603050405020304" pitchFamily="18" charset="0"/>
                <a:cs typeface="Times New Roman" panose="02020603050405020304" pitchFamily="18" charset="0"/>
              </a:rPr>
              <a:t>профессионального </a:t>
            </a:r>
          </a:p>
          <a:p>
            <a:pPr algn="ctr"/>
            <a:r>
              <a:rPr lang="ru-RU" sz="2800" b="1" dirty="0">
                <a:latin typeface="Times New Roman" panose="02020603050405020304" pitchFamily="18" charset="0"/>
                <a:cs typeface="Times New Roman" panose="02020603050405020304" pitchFamily="18" charset="0"/>
              </a:rPr>
              <a:t>р</a:t>
            </a:r>
            <a:r>
              <a:rPr lang="ru-RU" sz="2800" b="1" dirty="0" smtClean="0">
                <a:latin typeface="Times New Roman" panose="02020603050405020304" pitchFamily="18" charset="0"/>
                <a:cs typeface="Times New Roman" panose="02020603050405020304" pitchFamily="18" charset="0"/>
              </a:rPr>
              <a:t>азвития и роста педагога</a:t>
            </a:r>
            <a:r>
              <a:rPr lang="ru-RU" sz="2800" dirty="0"/>
              <a:t/>
            </a:r>
            <a:br>
              <a:rPr lang="ru-RU" sz="2800" dirty="0"/>
            </a:b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375386" y="2758226"/>
            <a:ext cx="1001632" cy="4399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p:cNvPicPr>
            <a:picLocks noChangeAspect="1"/>
          </p:cNvPicPr>
          <p:nvPr/>
        </p:nvPicPr>
        <p:blipFill rotWithShape="1">
          <a:blip r:embed="rId4" cstate="print">
            <a:extLst>
              <a:ext uri="{28A0092B-C50C-407E-A947-70E740481C1C}">
                <a14:useLocalDpi xmlns:a14="http://schemas.microsoft.com/office/drawing/2010/main" val="0"/>
              </a:ext>
            </a:extLst>
          </a:blip>
          <a:srcRect l="18130" t="30404" r="17661" b="29460"/>
          <a:stretch/>
        </p:blipFill>
        <p:spPr>
          <a:xfrm>
            <a:off x="9704146" y="159752"/>
            <a:ext cx="1213103" cy="426538"/>
          </a:xfrm>
          <a:prstGeom prst="rect">
            <a:avLst/>
          </a:prstGeom>
        </p:spPr>
      </p:pic>
      <p:pic>
        <p:nvPicPr>
          <p:cNvPr id="32" name="Рисунок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0552" y="158214"/>
            <a:ext cx="440818" cy="419138"/>
          </a:xfrm>
          <a:prstGeom prst="rect">
            <a:avLst/>
          </a:prstGeom>
        </p:spPr>
      </p:pic>
      <p:pic>
        <p:nvPicPr>
          <p:cNvPr id="44" name="Рисунок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57453" y="159752"/>
            <a:ext cx="487965" cy="417600"/>
          </a:xfrm>
          <a:prstGeom prst="rect">
            <a:avLst/>
          </a:prstGeom>
        </p:spPr>
      </p:pic>
      <p:sp>
        <p:nvSpPr>
          <p:cNvPr id="45" name="Прямоугольник 44"/>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Выноска со стрелкой вправо 45"/>
          <p:cNvSpPr/>
          <p:nvPr/>
        </p:nvSpPr>
        <p:spPr>
          <a:xfrm rot="9004168">
            <a:off x="10037726" y="2972299"/>
            <a:ext cx="2073349" cy="880769"/>
          </a:xfrm>
          <a:prstGeom prst="right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a:off x="9989151" y="2896775"/>
            <a:ext cx="2170498"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Педагог-психолог</a:t>
            </a:r>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683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610600" y="6356350"/>
            <a:ext cx="2743200" cy="365125"/>
          </a:xfrm>
        </p:spPr>
        <p:txBody>
          <a:bodyPr/>
          <a:lstStyle/>
          <a:p>
            <a:fld id="{B69A2F11-600D-44D7-A0E2-CE2D3B9D58E9}" type="slidenum">
              <a:rPr lang="ru-RU" smtClean="0"/>
              <a:pPr/>
              <a:t>9</a:t>
            </a:fld>
            <a:endParaRPr lang="ru-RU"/>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9A2F11-600D-44D7-A0E2-CE2D3B9D58E9}"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9A2F11-600D-44D7-A0E2-CE2D3B9D58E9}"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9" name="Рисунок 8"/>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02376" y="288591"/>
            <a:ext cx="5350800" cy="2689604"/>
          </a:xfrm>
          <a:prstGeom prst="rect">
            <a:avLst/>
          </a:prstGeom>
        </p:spPr>
      </p:pic>
      <p:sp>
        <p:nvSpPr>
          <p:cNvPr id="10" name="Прямоугольник 9"/>
          <p:cNvSpPr/>
          <p:nvPr/>
        </p:nvSpPr>
        <p:spPr>
          <a:xfrm>
            <a:off x="1428631" y="740711"/>
            <a:ext cx="3030324" cy="1938992"/>
          </a:xfrm>
          <a:prstGeom prst="rect">
            <a:avLst/>
          </a:prstGeom>
        </p:spPr>
        <p:txBody>
          <a:bodyPr wrap="square">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Эффективная реализация наставничества предполагает его поэтапное </a:t>
            </a:r>
            <a:r>
              <a:rPr lang="ru-RU" sz="2000" b="1" dirty="0" smtClean="0">
                <a:solidFill>
                  <a:srgbClr val="FF0000"/>
                </a:solidFill>
                <a:latin typeface="Times New Roman" panose="02020603050405020304" pitchFamily="18" charset="0"/>
                <a:cs typeface="Times New Roman" panose="02020603050405020304" pitchFamily="18" charset="0"/>
              </a:rPr>
              <a:t>осуществление</a:t>
            </a:r>
            <a:endParaRPr lang="ru-RU" sz="2000" dirty="0">
              <a:solidFill>
                <a:srgbClr val="FF0000"/>
              </a:solidFill>
              <a:latin typeface="Times New Roman" panose="02020603050405020304" pitchFamily="18" charset="0"/>
              <a:cs typeface="Times New Roman" panose="02020603050405020304" pitchFamily="18" charset="0"/>
            </a:endParaRPr>
          </a:p>
        </p:txBody>
      </p:sp>
      <p:sp>
        <p:nvSpPr>
          <p:cNvPr id="11" name="Freeform 6"/>
          <p:cNvSpPr>
            <a:spLocks/>
          </p:cNvSpPr>
          <p:nvPr/>
        </p:nvSpPr>
        <p:spPr bwMode="auto">
          <a:xfrm>
            <a:off x="6351725" y="1956254"/>
            <a:ext cx="2890348" cy="4563374"/>
          </a:xfrm>
          <a:custGeom>
            <a:avLst/>
            <a:gdLst/>
            <a:ahLst/>
            <a:cxnLst>
              <a:cxn ang="0">
                <a:pos x="0" y="543"/>
              </a:cxn>
              <a:cxn ang="0">
                <a:pos x="0" y="517"/>
              </a:cxn>
              <a:cxn ang="0">
                <a:pos x="6" y="461"/>
              </a:cxn>
              <a:cxn ang="0">
                <a:pos x="17" y="408"/>
              </a:cxn>
              <a:cxn ang="0">
                <a:pos x="33" y="357"/>
              </a:cxn>
              <a:cxn ang="0">
                <a:pos x="53" y="309"/>
              </a:cxn>
              <a:cxn ang="0">
                <a:pos x="79" y="261"/>
              </a:cxn>
              <a:cxn ang="0">
                <a:pos x="109" y="219"/>
              </a:cxn>
              <a:cxn ang="0">
                <a:pos x="142" y="178"/>
              </a:cxn>
              <a:cxn ang="0">
                <a:pos x="178" y="142"/>
              </a:cxn>
              <a:cxn ang="0">
                <a:pos x="219" y="109"/>
              </a:cxn>
              <a:cxn ang="0">
                <a:pos x="261" y="79"/>
              </a:cxn>
              <a:cxn ang="0">
                <a:pos x="308" y="54"/>
              </a:cxn>
              <a:cxn ang="0">
                <a:pos x="357" y="33"/>
              </a:cxn>
              <a:cxn ang="0">
                <a:pos x="408" y="17"/>
              </a:cxn>
              <a:cxn ang="0">
                <a:pos x="461" y="6"/>
              </a:cxn>
              <a:cxn ang="0">
                <a:pos x="516" y="2"/>
              </a:cxn>
              <a:cxn ang="0">
                <a:pos x="543" y="0"/>
              </a:cxn>
              <a:cxn ang="0">
                <a:pos x="600" y="3"/>
              </a:cxn>
              <a:cxn ang="0">
                <a:pos x="653" y="11"/>
              </a:cxn>
              <a:cxn ang="0">
                <a:pos x="705" y="25"/>
              </a:cxn>
              <a:cxn ang="0">
                <a:pos x="756" y="43"/>
              </a:cxn>
              <a:cxn ang="0">
                <a:pos x="803" y="66"/>
              </a:cxn>
              <a:cxn ang="0">
                <a:pos x="847" y="93"/>
              </a:cxn>
              <a:cxn ang="0">
                <a:pos x="890" y="124"/>
              </a:cxn>
              <a:cxn ang="0">
                <a:pos x="927" y="159"/>
              </a:cxn>
              <a:cxn ang="0">
                <a:pos x="964" y="198"/>
              </a:cxn>
              <a:cxn ang="0">
                <a:pos x="995" y="239"/>
              </a:cxn>
              <a:cxn ang="0">
                <a:pos x="1022" y="285"/>
              </a:cxn>
              <a:cxn ang="0">
                <a:pos x="1044" y="332"/>
              </a:cxn>
              <a:cxn ang="0">
                <a:pos x="1063" y="383"/>
              </a:cxn>
              <a:cxn ang="0">
                <a:pos x="1077" y="435"/>
              </a:cxn>
              <a:cxn ang="0">
                <a:pos x="1085" y="488"/>
              </a:cxn>
              <a:cxn ang="0">
                <a:pos x="1088" y="543"/>
              </a:cxn>
              <a:cxn ang="0">
                <a:pos x="0" y="3159"/>
              </a:cxn>
            </a:cxnLst>
            <a:rect l="0" t="0" r="r" b="b"/>
            <a:pathLst>
              <a:path w="1088" h="3159">
                <a:moveTo>
                  <a:pt x="0" y="3159"/>
                </a:moveTo>
                <a:lnTo>
                  <a:pt x="0" y="543"/>
                </a:lnTo>
                <a:lnTo>
                  <a:pt x="0" y="543"/>
                </a:lnTo>
                <a:lnTo>
                  <a:pt x="0" y="517"/>
                </a:lnTo>
                <a:lnTo>
                  <a:pt x="3" y="488"/>
                </a:lnTo>
                <a:lnTo>
                  <a:pt x="6" y="461"/>
                </a:lnTo>
                <a:lnTo>
                  <a:pt x="11" y="435"/>
                </a:lnTo>
                <a:lnTo>
                  <a:pt x="17" y="408"/>
                </a:lnTo>
                <a:lnTo>
                  <a:pt x="25" y="383"/>
                </a:lnTo>
                <a:lnTo>
                  <a:pt x="33" y="357"/>
                </a:lnTo>
                <a:lnTo>
                  <a:pt x="42" y="332"/>
                </a:lnTo>
                <a:lnTo>
                  <a:pt x="53" y="309"/>
                </a:lnTo>
                <a:lnTo>
                  <a:pt x="66" y="285"/>
                </a:lnTo>
                <a:lnTo>
                  <a:pt x="79" y="261"/>
                </a:lnTo>
                <a:lnTo>
                  <a:pt x="93" y="239"/>
                </a:lnTo>
                <a:lnTo>
                  <a:pt x="109" y="219"/>
                </a:lnTo>
                <a:lnTo>
                  <a:pt x="124" y="198"/>
                </a:lnTo>
                <a:lnTo>
                  <a:pt x="142" y="178"/>
                </a:lnTo>
                <a:lnTo>
                  <a:pt x="159" y="159"/>
                </a:lnTo>
                <a:lnTo>
                  <a:pt x="178" y="142"/>
                </a:lnTo>
                <a:lnTo>
                  <a:pt x="198" y="124"/>
                </a:lnTo>
                <a:lnTo>
                  <a:pt x="219" y="109"/>
                </a:lnTo>
                <a:lnTo>
                  <a:pt x="239" y="93"/>
                </a:lnTo>
                <a:lnTo>
                  <a:pt x="261" y="79"/>
                </a:lnTo>
                <a:lnTo>
                  <a:pt x="285" y="66"/>
                </a:lnTo>
                <a:lnTo>
                  <a:pt x="308" y="54"/>
                </a:lnTo>
                <a:lnTo>
                  <a:pt x="332" y="43"/>
                </a:lnTo>
                <a:lnTo>
                  <a:pt x="357" y="33"/>
                </a:lnTo>
                <a:lnTo>
                  <a:pt x="383" y="25"/>
                </a:lnTo>
                <a:lnTo>
                  <a:pt x="408" y="17"/>
                </a:lnTo>
                <a:lnTo>
                  <a:pt x="434" y="11"/>
                </a:lnTo>
                <a:lnTo>
                  <a:pt x="461" y="6"/>
                </a:lnTo>
                <a:lnTo>
                  <a:pt x="488" y="3"/>
                </a:lnTo>
                <a:lnTo>
                  <a:pt x="516" y="2"/>
                </a:lnTo>
                <a:lnTo>
                  <a:pt x="543" y="0"/>
                </a:lnTo>
                <a:lnTo>
                  <a:pt x="543" y="0"/>
                </a:lnTo>
                <a:lnTo>
                  <a:pt x="571" y="2"/>
                </a:lnTo>
                <a:lnTo>
                  <a:pt x="600" y="3"/>
                </a:lnTo>
                <a:lnTo>
                  <a:pt x="627" y="6"/>
                </a:lnTo>
                <a:lnTo>
                  <a:pt x="653" y="11"/>
                </a:lnTo>
                <a:lnTo>
                  <a:pt x="680" y="17"/>
                </a:lnTo>
                <a:lnTo>
                  <a:pt x="705" y="25"/>
                </a:lnTo>
                <a:lnTo>
                  <a:pt x="731" y="33"/>
                </a:lnTo>
                <a:lnTo>
                  <a:pt x="756" y="43"/>
                </a:lnTo>
                <a:lnTo>
                  <a:pt x="779" y="54"/>
                </a:lnTo>
                <a:lnTo>
                  <a:pt x="803" y="66"/>
                </a:lnTo>
                <a:lnTo>
                  <a:pt x="825" y="79"/>
                </a:lnTo>
                <a:lnTo>
                  <a:pt x="847" y="93"/>
                </a:lnTo>
                <a:lnTo>
                  <a:pt x="869" y="109"/>
                </a:lnTo>
                <a:lnTo>
                  <a:pt x="890" y="124"/>
                </a:lnTo>
                <a:lnTo>
                  <a:pt x="908" y="142"/>
                </a:lnTo>
                <a:lnTo>
                  <a:pt x="927" y="159"/>
                </a:lnTo>
                <a:lnTo>
                  <a:pt x="946" y="178"/>
                </a:lnTo>
                <a:lnTo>
                  <a:pt x="964" y="198"/>
                </a:lnTo>
                <a:lnTo>
                  <a:pt x="979" y="219"/>
                </a:lnTo>
                <a:lnTo>
                  <a:pt x="995" y="239"/>
                </a:lnTo>
                <a:lnTo>
                  <a:pt x="1009" y="261"/>
                </a:lnTo>
                <a:lnTo>
                  <a:pt x="1022" y="285"/>
                </a:lnTo>
                <a:lnTo>
                  <a:pt x="1034" y="309"/>
                </a:lnTo>
                <a:lnTo>
                  <a:pt x="1044" y="332"/>
                </a:lnTo>
                <a:lnTo>
                  <a:pt x="1055" y="357"/>
                </a:lnTo>
                <a:lnTo>
                  <a:pt x="1063" y="383"/>
                </a:lnTo>
                <a:lnTo>
                  <a:pt x="1071" y="408"/>
                </a:lnTo>
                <a:lnTo>
                  <a:pt x="1077" y="435"/>
                </a:lnTo>
                <a:lnTo>
                  <a:pt x="1082" y="461"/>
                </a:lnTo>
                <a:lnTo>
                  <a:pt x="1085" y="488"/>
                </a:lnTo>
                <a:lnTo>
                  <a:pt x="1086" y="517"/>
                </a:lnTo>
                <a:lnTo>
                  <a:pt x="1088" y="543"/>
                </a:lnTo>
                <a:lnTo>
                  <a:pt x="1088" y="3159"/>
                </a:lnTo>
                <a:lnTo>
                  <a:pt x="0" y="3159"/>
                </a:lnTo>
                <a:close/>
              </a:path>
            </a:pathLst>
          </a:custGeom>
          <a:solidFill>
            <a:srgbClr val="CCFFCC">
              <a:alpha val="49804"/>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
          <p:cNvSpPr>
            <a:spLocks/>
          </p:cNvSpPr>
          <p:nvPr/>
        </p:nvSpPr>
        <p:spPr bwMode="auto">
          <a:xfrm>
            <a:off x="9235818" y="909827"/>
            <a:ext cx="2612576" cy="5609801"/>
          </a:xfrm>
          <a:custGeom>
            <a:avLst/>
            <a:gdLst/>
            <a:ahLst/>
            <a:cxnLst>
              <a:cxn ang="0">
                <a:pos x="0" y="543"/>
              </a:cxn>
              <a:cxn ang="0">
                <a:pos x="0" y="517"/>
              </a:cxn>
              <a:cxn ang="0">
                <a:pos x="6" y="461"/>
              </a:cxn>
              <a:cxn ang="0">
                <a:pos x="17" y="408"/>
              </a:cxn>
              <a:cxn ang="0">
                <a:pos x="33" y="357"/>
              </a:cxn>
              <a:cxn ang="0">
                <a:pos x="53" y="309"/>
              </a:cxn>
              <a:cxn ang="0">
                <a:pos x="79" y="261"/>
              </a:cxn>
              <a:cxn ang="0">
                <a:pos x="109" y="219"/>
              </a:cxn>
              <a:cxn ang="0">
                <a:pos x="142" y="178"/>
              </a:cxn>
              <a:cxn ang="0">
                <a:pos x="178" y="142"/>
              </a:cxn>
              <a:cxn ang="0">
                <a:pos x="219" y="109"/>
              </a:cxn>
              <a:cxn ang="0">
                <a:pos x="261" y="79"/>
              </a:cxn>
              <a:cxn ang="0">
                <a:pos x="308" y="54"/>
              </a:cxn>
              <a:cxn ang="0">
                <a:pos x="357" y="33"/>
              </a:cxn>
              <a:cxn ang="0">
                <a:pos x="408" y="17"/>
              </a:cxn>
              <a:cxn ang="0">
                <a:pos x="461" y="6"/>
              </a:cxn>
              <a:cxn ang="0">
                <a:pos x="516" y="2"/>
              </a:cxn>
              <a:cxn ang="0">
                <a:pos x="543" y="0"/>
              </a:cxn>
              <a:cxn ang="0">
                <a:pos x="600" y="3"/>
              </a:cxn>
              <a:cxn ang="0">
                <a:pos x="653" y="11"/>
              </a:cxn>
              <a:cxn ang="0">
                <a:pos x="705" y="25"/>
              </a:cxn>
              <a:cxn ang="0">
                <a:pos x="756" y="43"/>
              </a:cxn>
              <a:cxn ang="0">
                <a:pos x="803" y="66"/>
              </a:cxn>
              <a:cxn ang="0">
                <a:pos x="847" y="93"/>
              </a:cxn>
              <a:cxn ang="0">
                <a:pos x="890" y="124"/>
              </a:cxn>
              <a:cxn ang="0">
                <a:pos x="927" y="159"/>
              </a:cxn>
              <a:cxn ang="0">
                <a:pos x="964" y="198"/>
              </a:cxn>
              <a:cxn ang="0">
                <a:pos x="995" y="239"/>
              </a:cxn>
              <a:cxn ang="0">
                <a:pos x="1022" y="285"/>
              </a:cxn>
              <a:cxn ang="0">
                <a:pos x="1044" y="332"/>
              </a:cxn>
              <a:cxn ang="0">
                <a:pos x="1063" y="383"/>
              </a:cxn>
              <a:cxn ang="0">
                <a:pos x="1077" y="435"/>
              </a:cxn>
              <a:cxn ang="0">
                <a:pos x="1085" y="488"/>
              </a:cxn>
              <a:cxn ang="0">
                <a:pos x="1088" y="543"/>
              </a:cxn>
              <a:cxn ang="0">
                <a:pos x="0" y="3159"/>
              </a:cxn>
            </a:cxnLst>
            <a:rect l="0" t="0" r="r" b="b"/>
            <a:pathLst>
              <a:path w="1088" h="3159">
                <a:moveTo>
                  <a:pt x="0" y="3159"/>
                </a:moveTo>
                <a:lnTo>
                  <a:pt x="0" y="543"/>
                </a:lnTo>
                <a:lnTo>
                  <a:pt x="0" y="543"/>
                </a:lnTo>
                <a:lnTo>
                  <a:pt x="0" y="517"/>
                </a:lnTo>
                <a:lnTo>
                  <a:pt x="3" y="488"/>
                </a:lnTo>
                <a:lnTo>
                  <a:pt x="6" y="461"/>
                </a:lnTo>
                <a:lnTo>
                  <a:pt x="11" y="435"/>
                </a:lnTo>
                <a:lnTo>
                  <a:pt x="17" y="408"/>
                </a:lnTo>
                <a:lnTo>
                  <a:pt x="25" y="383"/>
                </a:lnTo>
                <a:lnTo>
                  <a:pt x="33" y="357"/>
                </a:lnTo>
                <a:lnTo>
                  <a:pt x="42" y="332"/>
                </a:lnTo>
                <a:lnTo>
                  <a:pt x="53" y="309"/>
                </a:lnTo>
                <a:lnTo>
                  <a:pt x="66" y="285"/>
                </a:lnTo>
                <a:lnTo>
                  <a:pt x="79" y="261"/>
                </a:lnTo>
                <a:lnTo>
                  <a:pt x="93" y="239"/>
                </a:lnTo>
                <a:lnTo>
                  <a:pt x="109" y="219"/>
                </a:lnTo>
                <a:lnTo>
                  <a:pt x="124" y="198"/>
                </a:lnTo>
                <a:lnTo>
                  <a:pt x="142" y="178"/>
                </a:lnTo>
                <a:lnTo>
                  <a:pt x="159" y="159"/>
                </a:lnTo>
                <a:lnTo>
                  <a:pt x="178" y="142"/>
                </a:lnTo>
                <a:lnTo>
                  <a:pt x="198" y="124"/>
                </a:lnTo>
                <a:lnTo>
                  <a:pt x="219" y="109"/>
                </a:lnTo>
                <a:lnTo>
                  <a:pt x="239" y="93"/>
                </a:lnTo>
                <a:lnTo>
                  <a:pt x="261" y="79"/>
                </a:lnTo>
                <a:lnTo>
                  <a:pt x="285" y="66"/>
                </a:lnTo>
                <a:lnTo>
                  <a:pt x="308" y="54"/>
                </a:lnTo>
                <a:lnTo>
                  <a:pt x="332" y="43"/>
                </a:lnTo>
                <a:lnTo>
                  <a:pt x="357" y="33"/>
                </a:lnTo>
                <a:lnTo>
                  <a:pt x="383" y="25"/>
                </a:lnTo>
                <a:lnTo>
                  <a:pt x="408" y="17"/>
                </a:lnTo>
                <a:lnTo>
                  <a:pt x="434" y="11"/>
                </a:lnTo>
                <a:lnTo>
                  <a:pt x="461" y="6"/>
                </a:lnTo>
                <a:lnTo>
                  <a:pt x="488" y="3"/>
                </a:lnTo>
                <a:lnTo>
                  <a:pt x="516" y="2"/>
                </a:lnTo>
                <a:lnTo>
                  <a:pt x="543" y="0"/>
                </a:lnTo>
                <a:lnTo>
                  <a:pt x="543" y="0"/>
                </a:lnTo>
                <a:lnTo>
                  <a:pt x="571" y="2"/>
                </a:lnTo>
                <a:lnTo>
                  <a:pt x="600" y="3"/>
                </a:lnTo>
                <a:lnTo>
                  <a:pt x="627" y="6"/>
                </a:lnTo>
                <a:lnTo>
                  <a:pt x="653" y="11"/>
                </a:lnTo>
                <a:lnTo>
                  <a:pt x="680" y="17"/>
                </a:lnTo>
                <a:lnTo>
                  <a:pt x="705" y="25"/>
                </a:lnTo>
                <a:lnTo>
                  <a:pt x="731" y="33"/>
                </a:lnTo>
                <a:lnTo>
                  <a:pt x="756" y="43"/>
                </a:lnTo>
                <a:lnTo>
                  <a:pt x="779" y="54"/>
                </a:lnTo>
                <a:lnTo>
                  <a:pt x="803" y="66"/>
                </a:lnTo>
                <a:lnTo>
                  <a:pt x="825" y="79"/>
                </a:lnTo>
                <a:lnTo>
                  <a:pt x="847" y="93"/>
                </a:lnTo>
                <a:lnTo>
                  <a:pt x="869" y="109"/>
                </a:lnTo>
                <a:lnTo>
                  <a:pt x="890" y="124"/>
                </a:lnTo>
                <a:lnTo>
                  <a:pt x="908" y="142"/>
                </a:lnTo>
                <a:lnTo>
                  <a:pt x="927" y="159"/>
                </a:lnTo>
                <a:lnTo>
                  <a:pt x="946" y="178"/>
                </a:lnTo>
                <a:lnTo>
                  <a:pt x="964" y="198"/>
                </a:lnTo>
                <a:lnTo>
                  <a:pt x="979" y="219"/>
                </a:lnTo>
                <a:lnTo>
                  <a:pt x="995" y="239"/>
                </a:lnTo>
                <a:lnTo>
                  <a:pt x="1009" y="261"/>
                </a:lnTo>
                <a:lnTo>
                  <a:pt x="1022" y="285"/>
                </a:lnTo>
                <a:lnTo>
                  <a:pt x="1034" y="309"/>
                </a:lnTo>
                <a:lnTo>
                  <a:pt x="1044" y="332"/>
                </a:lnTo>
                <a:lnTo>
                  <a:pt x="1055" y="357"/>
                </a:lnTo>
                <a:lnTo>
                  <a:pt x="1063" y="383"/>
                </a:lnTo>
                <a:lnTo>
                  <a:pt x="1071" y="408"/>
                </a:lnTo>
                <a:lnTo>
                  <a:pt x="1077" y="435"/>
                </a:lnTo>
                <a:lnTo>
                  <a:pt x="1082" y="461"/>
                </a:lnTo>
                <a:lnTo>
                  <a:pt x="1085" y="488"/>
                </a:lnTo>
                <a:lnTo>
                  <a:pt x="1086" y="517"/>
                </a:lnTo>
                <a:lnTo>
                  <a:pt x="1088" y="543"/>
                </a:lnTo>
                <a:lnTo>
                  <a:pt x="1088" y="3159"/>
                </a:lnTo>
                <a:lnTo>
                  <a:pt x="0" y="3159"/>
                </a:lnTo>
                <a:close/>
              </a:path>
            </a:pathLst>
          </a:custGeom>
          <a:solidFill>
            <a:schemeClr val="accent4">
              <a:lumMod val="40000"/>
              <a:lumOff val="60000"/>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 name="Стрелка влево 4"/>
          <p:cNvSpPr/>
          <p:nvPr/>
        </p:nvSpPr>
        <p:spPr>
          <a:xfrm flipH="1">
            <a:off x="5453619" y="1120121"/>
            <a:ext cx="2039026" cy="1026543"/>
          </a:xfrm>
          <a:prstGeom prst="lef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15" name="Прямоугольник 14"/>
          <p:cNvSpPr/>
          <p:nvPr/>
        </p:nvSpPr>
        <p:spPr>
          <a:xfrm>
            <a:off x="6445643" y="2498395"/>
            <a:ext cx="2682678" cy="3785652"/>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3. Осуществление наставничества, представляющее собой синтез разнообразных технологий с учетом целей и задач наставничества, а также профессионального уровня наставляемого.</a:t>
            </a:r>
          </a:p>
        </p:txBody>
      </p:sp>
      <p:sp>
        <p:nvSpPr>
          <p:cNvPr id="17" name="Прямоугольник 16"/>
          <p:cNvSpPr/>
          <p:nvPr/>
        </p:nvSpPr>
        <p:spPr>
          <a:xfrm>
            <a:off x="9429366" y="1531645"/>
            <a:ext cx="2225479" cy="1446550"/>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4. Завершение </a:t>
            </a:r>
            <a:r>
              <a:rPr lang="ru-RU" sz="2000" b="1" dirty="0" smtClean="0">
                <a:latin typeface="Times New Roman" panose="02020603050405020304" pitchFamily="18" charset="0"/>
                <a:cs typeface="Times New Roman" panose="02020603050405020304" pitchFamily="18" charset="0"/>
              </a:rPr>
              <a:t>наставничества</a:t>
            </a:r>
          </a:p>
          <a:p>
            <a:pPr algn="ct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p>
            <a:pPr algn="ctr"/>
            <a:endParaRPr lang="ru-RU" sz="2800" b="1" dirty="0">
              <a:latin typeface="Times New Roman" panose="02020603050405020304" pitchFamily="18" charset="0"/>
              <a:cs typeface="Times New Roman" panose="02020603050405020304" pitchFamily="18" charset="0"/>
            </a:endParaRPr>
          </a:p>
        </p:txBody>
      </p:sp>
      <p:sp>
        <p:nvSpPr>
          <p:cNvPr id="14" name="Freeform 6"/>
          <p:cNvSpPr>
            <a:spLocks/>
          </p:cNvSpPr>
          <p:nvPr/>
        </p:nvSpPr>
        <p:spPr bwMode="auto">
          <a:xfrm>
            <a:off x="318389" y="3422745"/>
            <a:ext cx="2791327" cy="3096883"/>
          </a:xfrm>
          <a:custGeom>
            <a:avLst/>
            <a:gdLst/>
            <a:ahLst/>
            <a:cxnLst>
              <a:cxn ang="0">
                <a:pos x="0" y="543"/>
              </a:cxn>
              <a:cxn ang="0">
                <a:pos x="0" y="517"/>
              </a:cxn>
              <a:cxn ang="0">
                <a:pos x="6" y="461"/>
              </a:cxn>
              <a:cxn ang="0">
                <a:pos x="17" y="408"/>
              </a:cxn>
              <a:cxn ang="0">
                <a:pos x="33" y="357"/>
              </a:cxn>
              <a:cxn ang="0">
                <a:pos x="53" y="309"/>
              </a:cxn>
              <a:cxn ang="0">
                <a:pos x="79" y="261"/>
              </a:cxn>
              <a:cxn ang="0">
                <a:pos x="109" y="219"/>
              </a:cxn>
              <a:cxn ang="0">
                <a:pos x="142" y="178"/>
              </a:cxn>
              <a:cxn ang="0">
                <a:pos x="178" y="142"/>
              </a:cxn>
              <a:cxn ang="0">
                <a:pos x="219" y="109"/>
              </a:cxn>
              <a:cxn ang="0">
                <a:pos x="261" y="79"/>
              </a:cxn>
              <a:cxn ang="0">
                <a:pos x="308" y="54"/>
              </a:cxn>
              <a:cxn ang="0">
                <a:pos x="357" y="33"/>
              </a:cxn>
              <a:cxn ang="0">
                <a:pos x="408" y="17"/>
              </a:cxn>
              <a:cxn ang="0">
                <a:pos x="461" y="6"/>
              </a:cxn>
              <a:cxn ang="0">
                <a:pos x="516" y="2"/>
              </a:cxn>
              <a:cxn ang="0">
                <a:pos x="543" y="0"/>
              </a:cxn>
              <a:cxn ang="0">
                <a:pos x="600" y="3"/>
              </a:cxn>
              <a:cxn ang="0">
                <a:pos x="653" y="11"/>
              </a:cxn>
              <a:cxn ang="0">
                <a:pos x="705" y="25"/>
              </a:cxn>
              <a:cxn ang="0">
                <a:pos x="756" y="43"/>
              </a:cxn>
              <a:cxn ang="0">
                <a:pos x="803" y="66"/>
              </a:cxn>
              <a:cxn ang="0">
                <a:pos x="847" y="93"/>
              </a:cxn>
              <a:cxn ang="0">
                <a:pos x="890" y="124"/>
              </a:cxn>
              <a:cxn ang="0">
                <a:pos x="927" y="159"/>
              </a:cxn>
              <a:cxn ang="0">
                <a:pos x="964" y="198"/>
              </a:cxn>
              <a:cxn ang="0">
                <a:pos x="995" y="239"/>
              </a:cxn>
              <a:cxn ang="0">
                <a:pos x="1022" y="285"/>
              </a:cxn>
              <a:cxn ang="0">
                <a:pos x="1044" y="332"/>
              </a:cxn>
              <a:cxn ang="0">
                <a:pos x="1063" y="383"/>
              </a:cxn>
              <a:cxn ang="0">
                <a:pos x="1077" y="435"/>
              </a:cxn>
              <a:cxn ang="0">
                <a:pos x="1085" y="488"/>
              </a:cxn>
              <a:cxn ang="0">
                <a:pos x="1088" y="543"/>
              </a:cxn>
              <a:cxn ang="0">
                <a:pos x="0" y="3159"/>
              </a:cxn>
            </a:cxnLst>
            <a:rect l="0" t="0" r="r" b="b"/>
            <a:pathLst>
              <a:path w="1088" h="3159">
                <a:moveTo>
                  <a:pt x="0" y="3159"/>
                </a:moveTo>
                <a:lnTo>
                  <a:pt x="0" y="543"/>
                </a:lnTo>
                <a:lnTo>
                  <a:pt x="0" y="543"/>
                </a:lnTo>
                <a:lnTo>
                  <a:pt x="0" y="517"/>
                </a:lnTo>
                <a:lnTo>
                  <a:pt x="3" y="488"/>
                </a:lnTo>
                <a:lnTo>
                  <a:pt x="6" y="461"/>
                </a:lnTo>
                <a:lnTo>
                  <a:pt x="11" y="435"/>
                </a:lnTo>
                <a:lnTo>
                  <a:pt x="17" y="408"/>
                </a:lnTo>
                <a:lnTo>
                  <a:pt x="25" y="383"/>
                </a:lnTo>
                <a:lnTo>
                  <a:pt x="33" y="357"/>
                </a:lnTo>
                <a:lnTo>
                  <a:pt x="42" y="332"/>
                </a:lnTo>
                <a:lnTo>
                  <a:pt x="53" y="309"/>
                </a:lnTo>
                <a:lnTo>
                  <a:pt x="66" y="285"/>
                </a:lnTo>
                <a:lnTo>
                  <a:pt x="79" y="261"/>
                </a:lnTo>
                <a:lnTo>
                  <a:pt x="93" y="239"/>
                </a:lnTo>
                <a:lnTo>
                  <a:pt x="109" y="219"/>
                </a:lnTo>
                <a:lnTo>
                  <a:pt x="124" y="198"/>
                </a:lnTo>
                <a:lnTo>
                  <a:pt x="142" y="178"/>
                </a:lnTo>
                <a:lnTo>
                  <a:pt x="159" y="159"/>
                </a:lnTo>
                <a:lnTo>
                  <a:pt x="178" y="142"/>
                </a:lnTo>
                <a:lnTo>
                  <a:pt x="198" y="124"/>
                </a:lnTo>
                <a:lnTo>
                  <a:pt x="219" y="109"/>
                </a:lnTo>
                <a:lnTo>
                  <a:pt x="239" y="93"/>
                </a:lnTo>
                <a:lnTo>
                  <a:pt x="261" y="79"/>
                </a:lnTo>
                <a:lnTo>
                  <a:pt x="285" y="66"/>
                </a:lnTo>
                <a:lnTo>
                  <a:pt x="308" y="54"/>
                </a:lnTo>
                <a:lnTo>
                  <a:pt x="332" y="43"/>
                </a:lnTo>
                <a:lnTo>
                  <a:pt x="357" y="33"/>
                </a:lnTo>
                <a:lnTo>
                  <a:pt x="383" y="25"/>
                </a:lnTo>
                <a:lnTo>
                  <a:pt x="408" y="17"/>
                </a:lnTo>
                <a:lnTo>
                  <a:pt x="434" y="11"/>
                </a:lnTo>
                <a:lnTo>
                  <a:pt x="461" y="6"/>
                </a:lnTo>
                <a:lnTo>
                  <a:pt x="488" y="3"/>
                </a:lnTo>
                <a:lnTo>
                  <a:pt x="516" y="2"/>
                </a:lnTo>
                <a:lnTo>
                  <a:pt x="543" y="0"/>
                </a:lnTo>
                <a:lnTo>
                  <a:pt x="543" y="0"/>
                </a:lnTo>
                <a:lnTo>
                  <a:pt x="571" y="2"/>
                </a:lnTo>
                <a:lnTo>
                  <a:pt x="600" y="3"/>
                </a:lnTo>
                <a:lnTo>
                  <a:pt x="627" y="6"/>
                </a:lnTo>
                <a:lnTo>
                  <a:pt x="653" y="11"/>
                </a:lnTo>
                <a:lnTo>
                  <a:pt x="680" y="17"/>
                </a:lnTo>
                <a:lnTo>
                  <a:pt x="705" y="25"/>
                </a:lnTo>
                <a:lnTo>
                  <a:pt x="731" y="33"/>
                </a:lnTo>
                <a:lnTo>
                  <a:pt x="756" y="43"/>
                </a:lnTo>
                <a:lnTo>
                  <a:pt x="779" y="54"/>
                </a:lnTo>
                <a:lnTo>
                  <a:pt x="803" y="66"/>
                </a:lnTo>
                <a:lnTo>
                  <a:pt x="825" y="79"/>
                </a:lnTo>
                <a:lnTo>
                  <a:pt x="847" y="93"/>
                </a:lnTo>
                <a:lnTo>
                  <a:pt x="869" y="109"/>
                </a:lnTo>
                <a:lnTo>
                  <a:pt x="890" y="124"/>
                </a:lnTo>
                <a:lnTo>
                  <a:pt x="908" y="142"/>
                </a:lnTo>
                <a:lnTo>
                  <a:pt x="927" y="159"/>
                </a:lnTo>
                <a:lnTo>
                  <a:pt x="946" y="178"/>
                </a:lnTo>
                <a:lnTo>
                  <a:pt x="964" y="198"/>
                </a:lnTo>
                <a:lnTo>
                  <a:pt x="979" y="219"/>
                </a:lnTo>
                <a:lnTo>
                  <a:pt x="995" y="239"/>
                </a:lnTo>
                <a:lnTo>
                  <a:pt x="1009" y="261"/>
                </a:lnTo>
                <a:lnTo>
                  <a:pt x="1022" y="285"/>
                </a:lnTo>
                <a:lnTo>
                  <a:pt x="1034" y="309"/>
                </a:lnTo>
                <a:lnTo>
                  <a:pt x="1044" y="332"/>
                </a:lnTo>
                <a:lnTo>
                  <a:pt x="1055" y="357"/>
                </a:lnTo>
                <a:lnTo>
                  <a:pt x="1063" y="383"/>
                </a:lnTo>
                <a:lnTo>
                  <a:pt x="1071" y="408"/>
                </a:lnTo>
                <a:lnTo>
                  <a:pt x="1077" y="435"/>
                </a:lnTo>
                <a:lnTo>
                  <a:pt x="1082" y="461"/>
                </a:lnTo>
                <a:lnTo>
                  <a:pt x="1085" y="488"/>
                </a:lnTo>
                <a:lnTo>
                  <a:pt x="1086" y="517"/>
                </a:lnTo>
                <a:lnTo>
                  <a:pt x="1088" y="543"/>
                </a:lnTo>
                <a:lnTo>
                  <a:pt x="1088" y="3159"/>
                </a:lnTo>
                <a:lnTo>
                  <a:pt x="0" y="3159"/>
                </a:lnTo>
                <a:close/>
              </a:path>
            </a:pathLst>
          </a:custGeom>
          <a:solidFill>
            <a:srgbClr val="FF99FF">
              <a:alpha val="49804"/>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6"/>
          <p:cNvSpPr>
            <a:spLocks/>
          </p:cNvSpPr>
          <p:nvPr/>
        </p:nvSpPr>
        <p:spPr bwMode="auto">
          <a:xfrm>
            <a:off x="3109716" y="2873167"/>
            <a:ext cx="3230425" cy="3777528"/>
          </a:xfrm>
          <a:custGeom>
            <a:avLst/>
            <a:gdLst/>
            <a:ahLst/>
            <a:cxnLst>
              <a:cxn ang="0">
                <a:pos x="0" y="543"/>
              </a:cxn>
              <a:cxn ang="0">
                <a:pos x="0" y="517"/>
              </a:cxn>
              <a:cxn ang="0">
                <a:pos x="6" y="461"/>
              </a:cxn>
              <a:cxn ang="0">
                <a:pos x="17" y="408"/>
              </a:cxn>
              <a:cxn ang="0">
                <a:pos x="33" y="357"/>
              </a:cxn>
              <a:cxn ang="0">
                <a:pos x="53" y="309"/>
              </a:cxn>
              <a:cxn ang="0">
                <a:pos x="79" y="261"/>
              </a:cxn>
              <a:cxn ang="0">
                <a:pos x="109" y="219"/>
              </a:cxn>
              <a:cxn ang="0">
                <a:pos x="142" y="178"/>
              </a:cxn>
              <a:cxn ang="0">
                <a:pos x="178" y="142"/>
              </a:cxn>
              <a:cxn ang="0">
                <a:pos x="219" y="109"/>
              </a:cxn>
              <a:cxn ang="0">
                <a:pos x="261" y="79"/>
              </a:cxn>
              <a:cxn ang="0">
                <a:pos x="308" y="54"/>
              </a:cxn>
              <a:cxn ang="0">
                <a:pos x="357" y="33"/>
              </a:cxn>
              <a:cxn ang="0">
                <a:pos x="408" y="17"/>
              </a:cxn>
              <a:cxn ang="0">
                <a:pos x="461" y="6"/>
              </a:cxn>
              <a:cxn ang="0">
                <a:pos x="516" y="2"/>
              </a:cxn>
              <a:cxn ang="0">
                <a:pos x="543" y="0"/>
              </a:cxn>
              <a:cxn ang="0">
                <a:pos x="600" y="3"/>
              </a:cxn>
              <a:cxn ang="0">
                <a:pos x="653" y="11"/>
              </a:cxn>
              <a:cxn ang="0">
                <a:pos x="705" y="25"/>
              </a:cxn>
              <a:cxn ang="0">
                <a:pos x="756" y="43"/>
              </a:cxn>
              <a:cxn ang="0">
                <a:pos x="803" y="66"/>
              </a:cxn>
              <a:cxn ang="0">
                <a:pos x="847" y="93"/>
              </a:cxn>
              <a:cxn ang="0">
                <a:pos x="890" y="124"/>
              </a:cxn>
              <a:cxn ang="0">
                <a:pos x="927" y="159"/>
              </a:cxn>
              <a:cxn ang="0">
                <a:pos x="964" y="198"/>
              </a:cxn>
              <a:cxn ang="0">
                <a:pos x="995" y="239"/>
              </a:cxn>
              <a:cxn ang="0">
                <a:pos x="1022" y="285"/>
              </a:cxn>
              <a:cxn ang="0">
                <a:pos x="1044" y="332"/>
              </a:cxn>
              <a:cxn ang="0">
                <a:pos x="1063" y="383"/>
              </a:cxn>
              <a:cxn ang="0">
                <a:pos x="1077" y="435"/>
              </a:cxn>
              <a:cxn ang="0">
                <a:pos x="1085" y="488"/>
              </a:cxn>
              <a:cxn ang="0">
                <a:pos x="1088" y="543"/>
              </a:cxn>
              <a:cxn ang="0">
                <a:pos x="0" y="3159"/>
              </a:cxn>
            </a:cxnLst>
            <a:rect l="0" t="0" r="r" b="b"/>
            <a:pathLst>
              <a:path w="1088" h="3159">
                <a:moveTo>
                  <a:pt x="0" y="3159"/>
                </a:moveTo>
                <a:lnTo>
                  <a:pt x="0" y="543"/>
                </a:lnTo>
                <a:lnTo>
                  <a:pt x="0" y="543"/>
                </a:lnTo>
                <a:lnTo>
                  <a:pt x="0" y="517"/>
                </a:lnTo>
                <a:lnTo>
                  <a:pt x="3" y="488"/>
                </a:lnTo>
                <a:lnTo>
                  <a:pt x="6" y="461"/>
                </a:lnTo>
                <a:lnTo>
                  <a:pt x="11" y="435"/>
                </a:lnTo>
                <a:lnTo>
                  <a:pt x="17" y="408"/>
                </a:lnTo>
                <a:lnTo>
                  <a:pt x="25" y="383"/>
                </a:lnTo>
                <a:lnTo>
                  <a:pt x="33" y="357"/>
                </a:lnTo>
                <a:lnTo>
                  <a:pt x="42" y="332"/>
                </a:lnTo>
                <a:lnTo>
                  <a:pt x="53" y="309"/>
                </a:lnTo>
                <a:lnTo>
                  <a:pt x="66" y="285"/>
                </a:lnTo>
                <a:lnTo>
                  <a:pt x="79" y="261"/>
                </a:lnTo>
                <a:lnTo>
                  <a:pt x="93" y="239"/>
                </a:lnTo>
                <a:lnTo>
                  <a:pt x="109" y="219"/>
                </a:lnTo>
                <a:lnTo>
                  <a:pt x="124" y="198"/>
                </a:lnTo>
                <a:lnTo>
                  <a:pt x="142" y="178"/>
                </a:lnTo>
                <a:lnTo>
                  <a:pt x="159" y="159"/>
                </a:lnTo>
                <a:lnTo>
                  <a:pt x="178" y="142"/>
                </a:lnTo>
                <a:lnTo>
                  <a:pt x="198" y="124"/>
                </a:lnTo>
                <a:lnTo>
                  <a:pt x="219" y="109"/>
                </a:lnTo>
                <a:lnTo>
                  <a:pt x="239" y="93"/>
                </a:lnTo>
                <a:lnTo>
                  <a:pt x="261" y="79"/>
                </a:lnTo>
                <a:lnTo>
                  <a:pt x="285" y="66"/>
                </a:lnTo>
                <a:lnTo>
                  <a:pt x="308" y="54"/>
                </a:lnTo>
                <a:lnTo>
                  <a:pt x="332" y="43"/>
                </a:lnTo>
                <a:lnTo>
                  <a:pt x="357" y="33"/>
                </a:lnTo>
                <a:lnTo>
                  <a:pt x="383" y="25"/>
                </a:lnTo>
                <a:lnTo>
                  <a:pt x="408" y="17"/>
                </a:lnTo>
                <a:lnTo>
                  <a:pt x="434" y="11"/>
                </a:lnTo>
                <a:lnTo>
                  <a:pt x="461" y="6"/>
                </a:lnTo>
                <a:lnTo>
                  <a:pt x="488" y="3"/>
                </a:lnTo>
                <a:lnTo>
                  <a:pt x="516" y="2"/>
                </a:lnTo>
                <a:lnTo>
                  <a:pt x="543" y="0"/>
                </a:lnTo>
                <a:lnTo>
                  <a:pt x="543" y="0"/>
                </a:lnTo>
                <a:lnTo>
                  <a:pt x="571" y="2"/>
                </a:lnTo>
                <a:lnTo>
                  <a:pt x="600" y="3"/>
                </a:lnTo>
                <a:lnTo>
                  <a:pt x="627" y="6"/>
                </a:lnTo>
                <a:lnTo>
                  <a:pt x="653" y="11"/>
                </a:lnTo>
                <a:lnTo>
                  <a:pt x="680" y="17"/>
                </a:lnTo>
                <a:lnTo>
                  <a:pt x="705" y="25"/>
                </a:lnTo>
                <a:lnTo>
                  <a:pt x="731" y="33"/>
                </a:lnTo>
                <a:lnTo>
                  <a:pt x="756" y="43"/>
                </a:lnTo>
                <a:lnTo>
                  <a:pt x="779" y="54"/>
                </a:lnTo>
                <a:lnTo>
                  <a:pt x="803" y="66"/>
                </a:lnTo>
                <a:lnTo>
                  <a:pt x="825" y="79"/>
                </a:lnTo>
                <a:lnTo>
                  <a:pt x="847" y="93"/>
                </a:lnTo>
                <a:lnTo>
                  <a:pt x="869" y="109"/>
                </a:lnTo>
                <a:lnTo>
                  <a:pt x="890" y="124"/>
                </a:lnTo>
                <a:lnTo>
                  <a:pt x="908" y="142"/>
                </a:lnTo>
                <a:lnTo>
                  <a:pt x="927" y="159"/>
                </a:lnTo>
                <a:lnTo>
                  <a:pt x="946" y="178"/>
                </a:lnTo>
                <a:lnTo>
                  <a:pt x="964" y="198"/>
                </a:lnTo>
                <a:lnTo>
                  <a:pt x="979" y="219"/>
                </a:lnTo>
                <a:lnTo>
                  <a:pt x="995" y="239"/>
                </a:lnTo>
                <a:lnTo>
                  <a:pt x="1009" y="261"/>
                </a:lnTo>
                <a:lnTo>
                  <a:pt x="1022" y="285"/>
                </a:lnTo>
                <a:lnTo>
                  <a:pt x="1034" y="309"/>
                </a:lnTo>
                <a:lnTo>
                  <a:pt x="1044" y="332"/>
                </a:lnTo>
                <a:lnTo>
                  <a:pt x="1055" y="357"/>
                </a:lnTo>
                <a:lnTo>
                  <a:pt x="1063" y="383"/>
                </a:lnTo>
                <a:lnTo>
                  <a:pt x="1071" y="408"/>
                </a:lnTo>
                <a:lnTo>
                  <a:pt x="1077" y="435"/>
                </a:lnTo>
                <a:lnTo>
                  <a:pt x="1082" y="461"/>
                </a:lnTo>
                <a:lnTo>
                  <a:pt x="1085" y="488"/>
                </a:lnTo>
                <a:lnTo>
                  <a:pt x="1086" y="517"/>
                </a:lnTo>
                <a:lnTo>
                  <a:pt x="1088" y="543"/>
                </a:lnTo>
                <a:lnTo>
                  <a:pt x="1088" y="3159"/>
                </a:lnTo>
                <a:lnTo>
                  <a:pt x="0" y="3159"/>
                </a:lnTo>
                <a:close/>
              </a:path>
            </a:pathLst>
          </a:custGeom>
          <a:solidFill>
            <a:srgbClr val="C1E4F5">
              <a:alpha val="50000"/>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Прямоугольник 18"/>
          <p:cNvSpPr/>
          <p:nvPr/>
        </p:nvSpPr>
        <p:spPr>
          <a:xfrm>
            <a:off x="336042" y="4468257"/>
            <a:ext cx="2756019"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1</a:t>
            </a:r>
            <a:r>
              <a:rPr lang="ru-RU" sz="2000" b="1" dirty="0">
                <a:latin typeface="Times New Roman" panose="02020603050405020304" pitchFamily="18" charset="0"/>
                <a:cs typeface="Times New Roman" panose="02020603050405020304" pitchFamily="18" charset="0"/>
              </a:rPr>
              <a:t>. Организация </a:t>
            </a:r>
            <a:r>
              <a:rPr lang="ru-RU" sz="2000" b="1" dirty="0" smtClean="0">
                <a:latin typeface="Times New Roman" panose="02020603050405020304" pitchFamily="18" charset="0"/>
                <a:cs typeface="Times New Roman" panose="02020603050405020304" pitchFamily="18" charset="0"/>
              </a:rPr>
              <a:t>наставничества</a:t>
            </a:r>
            <a:endParaRPr lang="ru-RU" sz="2000" b="1"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3120528" y="3083263"/>
            <a:ext cx="3108963" cy="3477875"/>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2</a:t>
            </a:r>
            <a:r>
              <a:rPr lang="ru-RU" sz="2000" b="1" dirty="0">
                <a:latin typeface="Times New Roman" panose="02020603050405020304" pitchFamily="18" charset="0"/>
                <a:cs typeface="Times New Roman" panose="02020603050405020304" pitchFamily="18" charset="0"/>
              </a:rPr>
              <a:t>. Подбор кандидатов для наставничества (исходя из целей), включающий определение лиц, в отношении которых планируется осуществлять наставничество, а также выбор и назначение наставников</a:t>
            </a:r>
          </a:p>
        </p:txBody>
      </p:sp>
      <p:pic>
        <p:nvPicPr>
          <p:cNvPr id="22" name="Рисунок 21" descr="C:\Users\Admin\Desktop\reGW498rMaw.jpg"/>
          <p:cNvPicPr/>
          <p:nvPr/>
        </p:nvPicPr>
        <p:blipFill rotWithShape="1">
          <a:blip r:embed="rId5" cstate="print">
            <a:extLst>
              <a:ext uri="{28A0092B-C50C-407E-A947-70E740481C1C}">
                <a14:useLocalDpi xmlns:a14="http://schemas.microsoft.com/office/drawing/2010/main" val="0"/>
              </a:ext>
            </a:extLst>
          </a:blip>
          <a:srcRect l="16315" t="13758" r="19396" b="23644"/>
          <a:stretch/>
        </p:blipFill>
        <p:spPr bwMode="auto">
          <a:xfrm>
            <a:off x="7605625" y="740711"/>
            <a:ext cx="1341493" cy="1228964"/>
          </a:xfrm>
          <a:prstGeom prst="rect">
            <a:avLst/>
          </a:prstGeom>
          <a:noFill/>
          <a:ln>
            <a:noFill/>
          </a:ln>
          <a:extLst>
            <a:ext uri="{53640926-AAD7-44D8-BBD7-CCE9431645EC}">
              <a14:shadowObscured xmlns:a14="http://schemas.microsoft.com/office/drawing/2010/main"/>
            </a:ext>
          </a:extLst>
        </p:spPr>
      </p:pic>
      <p:sp>
        <p:nvSpPr>
          <p:cNvPr id="21" name="Прямоугольник 20"/>
          <p:cNvSpPr/>
          <p:nvPr/>
        </p:nvSpPr>
        <p:spPr>
          <a:xfrm>
            <a:off x="0" y="6561138"/>
            <a:ext cx="12192000" cy="296861"/>
          </a:xfrm>
          <a:prstGeom prst="rect">
            <a:avLst/>
          </a:prstGeom>
          <a:gradFill flip="none" rotWithShape="1">
            <a:gsLst>
              <a:gs pos="39000">
                <a:srgbClr val="1B719E"/>
              </a:gs>
              <a:gs pos="61000">
                <a:srgbClr val="FF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p:cNvPicPr>
            <a:picLocks noChangeAspect="1"/>
          </p:cNvPicPr>
          <p:nvPr/>
        </p:nvPicPr>
        <p:blipFill rotWithShape="1">
          <a:blip r:embed="rId6" cstate="print">
            <a:extLst>
              <a:ext uri="{28A0092B-C50C-407E-A947-70E740481C1C}">
                <a14:useLocalDpi xmlns:a14="http://schemas.microsoft.com/office/drawing/2010/main" val="0"/>
              </a:ext>
            </a:extLst>
          </a:blip>
          <a:srcRect l="18130" t="30404" r="17661" b="29460"/>
          <a:stretch/>
        </p:blipFill>
        <p:spPr>
          <a:xfrm>
            <a:off x="9128321" y="288591"/>
            <a:ext cx="1213103" cy="426538"/>
          </a:xfrm>
          <a:prstGeom prst="rect">
            <a:avLst/>
          </a:prstGeom>
        </p:spPr>
      </p:pic>
      <p:pic>
        <p:nvPicPr>
          <p:cNvPr id="26" name="Рисунок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5684" y="208194"/>
            <a:ext cx="440818" cy="419138"/>
          </a:xfrm>
          <a:prstGeom prst="rect">
            <a:avLst/>
          </a:prstGeom>
        </p:spPr>
      </p:pic>
      <p:pic>
        <p:nvPicPr>
          <p:cNvPr id="27" name="Рисунок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60429" y="203666"/>
            <a:ext cx="487965" cy="417600"/>
          </a:xfrm>
          <a:prstGeom prst="rect">
            <a:avLst/>
          </a:prstGeom>
        </p:spPr>
      </p:pic>
    </p:spTree>
    <p:extLst>
      <p:ext uri="{BB962C8B-B14F-4D97-AF65-F5344CB8AC3E}">
        <p14:creationId xmlns:p14="http://schemas.microsoft.com/office/powerpoint/2010/main" val="2653524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3517</Words>
  <Application>Microsoft Office PowerPoint</Application>
  <PresentationFormat>Произвольный</PresentationFormat>
  <Paragraphs>288</Paragraphs>
  <Slides>24</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Times New Roman</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graphics</dc:creator>
  <cp:lastModifiedBy>Admin</cp:lastModifiedBy>
  <cp:revision>52</cp:revision>
  <dcterms:created xsi:type="dcterms:W3CDTF">2024-05-30T03:13:02Z</dcterms:created>
  <dcterms:modified xsi:type="dcterms:W3CDTF">2024-10-01T02:04:49Z</dcterms:modified>
</cp:coreProperties>
</file>